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32"/>
  </p:notesMasterIdLst>
  <p:handoutMasterIdLst>
    <p:handoutMasterId r:id="rId33"/>
  </p:handoutMasterIdLst>
  <p:sldIdLst>
    <p:sldId id="267" r:id="rId6"/>
    <p:sldId id="288" r:id="rId7"/>
    <p:sldId id="287" r:id="rId8"/>
    <p:sldId id="281" r:id="rId9"/>
    <p:sldId id="282" r:id="rId10"/>
    <p:sldId id="269" r:id="rId11"/>
    <p:sldId id="270" r:id="rId12"/>
    <p:sldId id="271" r:id="rId13"/>
    <p:sldId id="272" r:id="rId14"/>
    <p:sldId id="276" r:id="rId15"/>
    <p:sldId id="273" r:id="rId16"/>
    <p:sldId id="274" r:id="rId17"/>
    <p:sldId id="275" r:id="rId18"/>
    <p:sldId id="284" r:id="rId19"/>
    <p:sldId id="277" r:id="rId20"/>
    <p:sldId id="286" r:id="rId21"/>
    <p:sldId id="290" r:id="rId22"/>
    <p:sldId id="291" r:id="rId23"/>
    <p:sldId id="292" r:id="rId24"/>
    <p:sldId id="299" r:id="rId25"/>
    <p:sldId id="298" r:id="rId26"/>
    <p:sldId id="280" r:id="rId27"/>
    <p:sldId id="295" r:id="rId28"/>
    <p:sldId id="294" r:id="rId29"/>
    <p:sldId id="296" r:id="rId30"/>
    <p:sldId id="289" r:id="rId3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p:clrMru>
</p:presentationPr>
</file>

<file path=ppt/tableStyles.xml><?xml version="1.0" encoding="utf-8"?>
<a:tblStyleLst xmlns:a="http://schemas.openxmlformats.org/drawingml/2006/main" def="{5C22544A-7EE6-4342-B048-85BDC9FD1C3A}">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6" autoAdjust="0"/>
    <p:restoredTop sz="91429" autoAdjust="0"/>
  </p:normalViewPr>
  <p:slideViewPr>
    <p:cSldViewPr>
      <p:cViewPr varScale="1">
        <p:scale>
          <a:sx n="121" d="100"/>
          <a:sy n="121" d="100"/>
        </p:scale>
        <p:origin x="-1428" y="-102"/>
      </p:cViewPr>
      <p:guideLst>
        <p:guide orient="horz" pos="2160"/>
        <p:guide pos="2880"/>
      </p:guideLst>
    </p:cSldViewPr>
  </p:slideViewPr>
  <p:notesTextViewPr>
    <p:cViewPr>
      <p:scale>
        <a:sx n="75" d="100"/>
        <a:sy n="7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Max recommended</c:v>
                </c:pt>
              </c:strCache>
            </c:strRef>
          </c:tx>
          <c:spPr>
            <a:solidFill>
              <a:schemeClr val="accent3"/>
            </a:solidFill>
          </c:spPr>
          <c:cat>
            <c:strRef>
              <c:f>Sheet1!$A$2:$A$6</c:f>
              <c:strCache>
                <c:ptCount val="5"/>
                <c:pt idx="0">
                  <c:v>PL</c:v>
                </c:pt>
                <c:pt idx="1">
                  <c:v>PSG</c:v>
                </c:pt>
                <c:pt idx="2">
                  <c:v>RTO</c:v>
                </c:pt>
                <c:pt idx="3">
                  <c:v>FO</c:v>
                </c:pt>
                <c:pt idx="4">
                  <c:v>MEDIC</c:v>
                </c:pt>
              </c:strCache>
            </c:strRef>
          </c:cat>
          <c:val>
            <c:numRef>
              <c:f>Sheet1!$B$2:$B$6</c:f>
              <c:numCache>
                <c:formatCode>General</c:formatCode>
                <c:ptCount val="5"/>
                <c:pt idx="0">
                  <c:v>72</c:v>
                </c:pt>
                <c:pt idx="1">
                  <c:v>72</c:v>
                </c:pt>
                <c:pt idx="2">
                  <c:v>72</c:v>
                </c:pt>
                <c:pt idx="3">
                  <c:v>72</c:v>
                </c:pt>
                <c:pt idx="4">
                  <c:v>72</c:v>
                </c:pt>
              </c:numCache>
            </c:numRef>
          </c:val>
        </c:ser>
        <c:ser>
          <c:idx val="1"/>
          <c:order val="1"/>
          <c:tx>
            <c:strRef>
              <c:f>Sheet1!$C$1</c:f>
              <c:strCache>
                <c:ptCount val="1"/>
                <c:pt idx="0">
                  <c:v>OEF III</c:v>
                </c:pt>
              </c:strCache>
            </c:strRef>
          </c:tx>
          <c:spPr>
            <a:solidFill>
              <a:srgbClr val="FF0000"/>
            </a:solidFill>
          </c:spPr>
          <c:cat>
            <c:strRef>
              <c:f>Sheet1!$A$2:$A$6</c:f>
              <c:strCache>
                <c:ptCount val="5"/>
                <c:pt idx="0">
                  <c:v>PL</c:v>
                </c:pt>
                <c:pt idx="1">
                  <c:v>PSG</c:v>
                </c:pt>
                <c:pt idx="2">
                  <c:v>RTO</c:v>
                </c:pt>
                <c:pt idx="3">
                  <c:v>FO</c:v>
                </c:pt>
                <c:pt idx="4">
                  <c:v>MEDIC</c:v>
                </c:pt>
              </c:strCache>
            </c:strRef>
          </c:cat>
          <c:val>
            <c:numRef>
              <c:f>Sheet1!$C$2:$C$6</c:f>
              <c:numCache>
                <c:formatCode>General</c:formatCode>
                <c:ptCount val="5"/>
                <c:pt idx="0">
                  <c:v>93</c:v>
                </c:pt>
                <c:pt idx="1">
                  <c:v>89</c:v>
                </c:pt>
                <c:pt idx="2">
                  <c:v>98</c:v>
                </c:pt>
                <c:pt idx="3">
                  <c:v>91</c:v>
                </c:pt>
              </c:numCache>
            </c:numRef>
          </c:val>
        </c:ser>
        <c:ser>
          <c:idx val="2"/>
          <c:order val="2"/>
          <c:tx>
            <c:strRef>
              <c:f>Sheet1!$D$1</c:f>
              <c:strCache>
                <c:ptCount val="1"/>
                <c:pt idx="0">
                  <c:v>OEF XIII</c:v>
                </c:pt>
              </c:strCache>
            </c:strRef>
          </c:tx>
          <c:spPr>
            <a:solidFill>
              <a:schemeClr val="tx2"/>
            </a:solidFill>
          </c:spPr>
          <c:cat>
            <c:strRef>
              <c:f>Sheet1!$A$2:$A$6</c:f>
              <c:strCache>
                <c:ptCount val="5"/>
                <c:pt idx="0">
                  <c:v>PL</c:v>
                </c:pt>
                <c:pt idx="1">
                  <c:v>PSG</c:v>
                </c:pt>
                <c:pt idx="2">
                  <c:v>RTO</c:v>
                </c:pt>
                <c:pt idx="3">
                  <c:v>FO</c:v>
                </c:pt>
                <c:pt idx="4">
                  <c:v>MEDIC</c:v>
                </c:pt>
              </c:strCache>
            </c:strRef>
          </c:cat>
          <c:val>
            <c:numRef>
              <c:f>Sheet1!$D$2:$D$6</c:f>
              <c:numCache>
                <c:formatCode>General</c:formatCode>
                <c:ptCount val="5"/>
                <c:pt idx="0">
                  <c:v>96</c:v>
                </c:pt>
                <c:pt idx="1">
                  <c:v>98</c:v>
                </c:pt>
                <c:pt idx="2">
                  <c:v>119</c:v>
                </c:pt>
                <c:pt idx="3">
                  <c:v>96</c:v>
                </c:pt>
                <c:pt idx="4">
                  <c:v>115</c:v>
                </c:pt>
              </c:numCache>
            </c:numRef>
          </c:val>
        </c:ser>
        <c:axId val="29874048"/>
        <c:axId val="29875584"/>
      </c:barChart>
      <c:catAx>
        <c:axId val="29874048"/>
        <c:scaling>
          <c:orientation val="minMax"/>
        </c:scaling>
        <c:axPos val="b"/>
        <c:tickLblPos val="nextTo"/>
        <c:crossAx val="29875584"/>
        <c:crosses val="autoZero"/>
        <c:auto val="1"/>
        <c:lblAlgn val="ctr"/>
        <c:lblOffset val="100"/>
      </c:catAx>
      <c:valAx>
        <c:axId val="29875584"/>
        <c:scaling>
          <c:orientation val="minMax"/>
        </c:scaling>
        <c:axPos val="l"/>
        <c:majorGridlines/>
        <c:numFmt formatCode="General" sourceLinked="1"/>
        <c:tickLblPos val="nextTo"/>
        <c:crossAx val="29874048"/>
        <c:crosses val="autoZero"/>
        <c:crossBetween val="between"/>
      </c:valAx>
    </c:plotArea>
    <c:legend>
      <c:legendPos val="r"/>
      <c:layout>
        <c:manualLayout>
          <c:xMode val="edge"/>
          <c:yMode val="edge"/>
          <c:x val="0.71092191601050114"/>
          <c:y val="0.16167002952755885"/>
          <c:w val="0.27657808398950257"/>
          <c:h val="0.57040994094488184"/>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Max Recommended</c:v>
                </c:pt>
              </c:strCache>
            </c:strRef>
          </c:tx>
          <c:spPr>
            <a:solidFill>
              <a:schemeClr val="accent3"/>
            </a:solidFill>
          </c:spPr>
          <c:cat>
            <c:strRef>
              <c:f>Sheet1!$A$2:$A$8</c:f>
              <c:strCache>
                <c:ptCount val="7"/>
                <c:pt idx="0">
                  <c:v>SL</c:v>
                </c:pt>
                <c:pt idx="1">
                  <c:v>TL</c:v>
                </c:pt>
                <c:pt idx="2">
                  <c:v>GRN</c:v>
                </c:pt>
                <c:pt idx="3">
                  <c:v>AR</c:v>
                </c:pt>
                <c:pt idx="4">
                  <c:v>R</c:v>
                </c:pt>
                <c:pt idx="5">
                  <c:v>MG</c:v>
                </c:pt>
                <c:pt idx="6">
                  <c:v>AG</c:v>
                </c:pt>
              </c:strCache>
            </c:strRef>
          </c:cat>
          <c:val>
            <c:numRef>
              <c:f>Sheet1!$B$2:$B$8</c:f>
              <c:numCache>
                <c:formatCode>General</c:formatCode>
                <c:ptCount val="7"/>
                <c:pt idx="0">
                  <c:v>72</c:v>
                </c:pt>
                <c:pt idx="1">
                  <c:v>72</c:v>
                </c:pt>
                <c:pt idx="2">
                  <c:v>72</c:v>
                </c:pt>
                <c:pt idx="3">
                  <c:v>72</c:v>
                </c:pt>
                <c:pt idx="4">
                  <c:v>72</c:v>
                </c:pt>
                <c:pt idx="5">
                  <c:v>72</c:v>
                </c:pt>
                <c:pt idx="6">
                  <c:v>72</c:v>
                </c:pt>
              </c:numCache>
            </c:numRef>
          </c:val>
        </c:ser>
        <c:ser>
          <c:idx val="1"/>
          <c:order val="1"/>
          <c:tx>
            <c:strRef>
              <c:f>Sheet1!$C$1</c:f>
              <c:strCache>
                <c:ptCount val="1"/>
                <c:pt idx="0">
                  <c:v>OEF III</c:v>
                </c:pt>
              </c:strCache>
            </c:strRef>
          </c:tx>
          <c:spPr>
            <a:solidFill>
              <a:srgbClr val="FF0000"/>
            </a:solidFill>
          </c:spPr>
          <c:cat>
            <c:strRef>
              <c:f>Sheet1!$A$2:$A$8</c:f>
              <c:strCache>
                <c:ptCount val="7"/>
                <c:pt idx="0">
                  <c:v>SL</c:v>
                </c:pt>
                <c:pt idx="1">
                  <c:v>TL</c:v>
                </c:pt>
                <c:pt idx="2">
                  <c:v>GRN</c:v>
                </c:pt>
                <c:pt idx="3">
                  <c:v>AR</c:v>
                </c:pt>
                <c:pt idx="4">
                  <c:v>R</c:v>
                </c:pt>
                <c:pt idx="5">
                  <c:v>MG</c:v>
                </c:pt>
                <c:pt idx="6">
                  <c:v>AG</c:v>
                </c:pt>
              </c:strCache>
            </c:strRef>
          </c:cat>
          <c:val>
            <c:numRef>
              <c:f>Sheet1!$C$2:$C$8</c:f>
              <c:numCache>
                <c:formatCode>General</c:formatCode>
                <c:ptCount val="7"/>
                <c:pt idx="0">
                  <c:v>94</c:v>
                </c:pt>
                <c:pt idx="1">
                  <c:v>93</c:v>
                </c:pt>
                <c:pt idx="2">
                  <c:v>104</c:v>
                </c:pt>
                <c:pt idx="3">
                  <c:v>110</c:v>
                </c:pt>
                <c:pt idx="4">
                  <c:v>95</c:v>
                </c:pt>
                <c:pt idx="5">
                  <c:v>113</c:v>
                </c:pt>
                <c:pt idx="6">
                  <c:v>120</c:v>
                </c:pt>
              </c:numCache>
            </c:numRef>
          </c:val>
        </c:ser>
        <c:ser>
          <c:idx val="2"/>
          <c:order val="2"/>
          <c:tx>
            <c:strRef>
              <c:f>Sheet1!$D$1</c:f>
              <c:strCache>
                <c:ptCount val="1"/>
                <c:pt idx="0">
                  <c:v>OEF XIII</c:v>
                </c:pt>
              </c:strCache>
            </c:strRef>
          </c:tx>
          <c:spPr>
            <a:solidFill>
              <a:schemeClr val="tx2"/>
            </a:solidFill>
          </c:spPr>
          <c:cat>
            <c:strRef>
              <c:f>Sheet1!$A$2:$A$8</c:f>
              <c:strCache>
                <c:ptCount val="7"/>
                <c:pt idx="0">
                  <c:v>SL</c:v>
                </c:pt>
                <c:pt idx="1">
                  <c:v>TL</c:v>
                </c:pt>
                <c:pt idx="2">
                  <c:v>GRN</c:v>
                </c:pt>
                <c:pt idx="3">
                  <c:v>AR</c:v>
                </c:pt>
                <c:pt idx="4">
                  <c:v>R</c:v>
                </c:pt>
                <c:pt idx="5">
                  <c:v>MG</c:v>
                </c:pt>
                <c:pt idx="6">
                  <c:v>AG</c:v>
                </c:pt>
              </c:strCache>
            </c:strRef>
          </c:cat>
          <c:val>
            <c:numRef>
              <c:f>Sheet1!$D$2:$D$8</c:f>
              <c:numCache>
                <c:formatCode>General</c:formatCode>
                <c:ptCount val="7"/>
                <c:pt idx="0">
                  <c:v>100</c:v>
                </c:pt>
                <c:pt idx="1">
                  <c:v>97</c:v>
                </c:pt>
                <c:pt idx="2">
                  <c:v>105</c:v>
                </c:pt>
                <c:pt idx="3">
                  <c:v>118</c:v>
                </c:pt>
                <c:pt idx="4">
                  <c:v>111</c:v>
                </c:pt>
                <c:pt idx="5">
                  <c:v>103</c:v>
                </c:pt>
                <c:pt idx="6">
                  <c:v>116</c:v>
                </c:pt>
              </c:numCache>
            </c:numRef>
          </c:val>
        </c:ser>
        <c:axId val="29733632"/>
        <c:axId val="29735168"/>
      </c:barChart>
      <c:catAx>
        <c:axId val="29733632"/>
        <c:scaling>
          <c:orientation val="minMax"/>
        </c:scaling>
        <c:axPos val="b"/>
        <c:tickLblPos val="nextTo"/>
        <c:crossAx val="29735168"/>
        <c:crosses val="autoZero"/>
        <c:auto val="1"/>
        <c:lblAlgn val="ctr"/>
        <c:lblOffset val="100"/>
      </c:catAx>
      <c:valAx>
        <c:axId val="29735168"/>
        <c:scaling>
          <c:orientation val="minMax"/>
        </c:scaling>
        <c:axPos val="l"/>
        <c:majorGridlines/>
        <c:numFmt formatCode="General" sourceLinked="1"/>
        <c:tickLblPos val="nextTo"/>
        <c:crossAx val="29733632"/>
        <c:crosses val="autoZero"/>
        <c:crossBetween val="between"/>
      </c:valAx>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Max recommended</c:v>
                </c:pt>
              </c:strCache>
            </c:strRef>
          </c:tx>
          <c:spPr>
            <a:solidFill>
              <a:schemeClr val="accent3"/>
            </a:solidFill>
          </c:spPr>
          <c:cat>
            <c:strRef>
              <c:f>Sheet1!$A$2:$A$5</c:f>
              <c:strCache>
                <c:ptCount val="4"/>
                <c:pt idx="0">
                  <c:v>AT</c:v>
                </c:pt>
                <c:pt idx="1">
                  <c:v>60mm G</c:v>
                </c:pt>
                <c:pt idx="2">
                  <c:v>60mm AG</c:v>
                </c:pt>
                <c:pt idx="3">
                  <c:v>WolfHound</c:v>
                </c:pt>
              </c:strCache>
            </c:strRef>
          </c:cat>
          <c:val>
            <c:numRef>
              <c:f>Sheet1!$B$2:$B$5</c:f>
              <c:numCache>
                <c:formatCode>General</c:formatCode>
                <c:ptCount val="4"/>
                <c:pt idx="0">
                  <c:v>72</c:v>
                </c:pt>
                <c:pt idx="1">
                  <c:v>72</c:v>
                </c:pt>
                <c:pt idx="2">
                  <c:v>72</c:v>
                </c:pt>
                <c:pt idx="3">
                  <c:v>72</c:v>
                </c:pt>
              </c:numCache>
            </c:numRef>
          </c:val>
        </c:ser>
        <c:ser>
          <c:idx val="1"/>
          <c:order val="1"/>
          <c:tx>
            <c:strRef>
              <c:f>Sheet1!$C$1</c:f>
              <c:strCache>
                <c:ptCount val="1"/>
                <c:pt idx="0">
                  <c:v>OEF III</c:v>
                </c:pt>
              </c:strCache>
            </c:strRef>
          </c:tx>
          <c:spPr>
            <a:solidFill>
              <a:srgbClr val="FF0000"/>
            </a:solidFill>
          </c:spPr>
          <c:cat>
            <c:strRef>
              <c:f>Sheet1!$A$2:$A$5</c:f>
              <c:strCache>
                <c:ptCount val="4"/>
                <c:pt idx="0">
                  <c:v>AT</c:v>
                </c:pt>
                <c:pt idx="1">
                  <c:v>60mm G</c:v>
                </c:pt>
                <c:pt idx="2">
                  <c:v>60mm AG</c:v>
                </c:pt>
                <c:pt idx="3">
                  <c:v>WolfHound</c:v>
                </c:pt>
              </c:strCache>
            </c:strRef>
          </c:cat>
          <c:val>
            <c:numRef>
              <c:f>Sheet1!$C$2:$C$5</c:f>
              <c:numCache>
                <c:formatCode>General</c:formatCode>
                <c:ptCount val="4"/>
                <c:pt idx="0">
                  <c:v>105</c:v>
                </c:pt>
                <c:pt idx="1">
                  <c:v>108</c:v>
                </c:pt>
                <c:pt idx="2">
                  <c:v>122</c:v>
                </c:pt>
              </c:numCache>
            </c:numRef>
          </c:val>
        </c:ser>
        <c:ser>
          <c:idx val="2"/>
          <c:order val="2"/>
          <c:tx>
            <c:strRef>
              <c:f>Sheet1!$D$1</c:f>
              <c:strCache>
                <c:ptCount val="1"/>
                <c:pt idx="0">
                  <c:v>OEF XIII</c:v>
                </c:pt>
              </c:strCache>
            </c:strRef>
          </c:tx>
          <c:spPr>
            <a:solidFill>
              <a:schemeClr val="tx2"/>
            </a:solidFill>
          </c:spPr>
          <c:cat>
            <c:strRef>
              <c:f>Sheet1!$A$2:$A$5</c:f>
              <c:strCache>
                <c:ptCount val="4"/>
                <c:pt idx="0">
                  <c:v>AT</c:v>
                </c:pt>
                <c:pt idx="1">
                  <c:v>60mm G</c:v>
                </c:pt>
                <c:pt idx="2">
                  <c:v>60mm AG</c:v>
                </c:pt>
                <c:pt idx="3">
                  <c:v>WolfHound</c:v>
                </c:pt>
              </c:strCache>
            </c:strRef>
          </c:cat>
          <c:val>
            <c:numRef>
              <c:f>Sheet1!$D$2:$D$5</c:f>
              <c:numCache>
                <c:formatCode>General</c:formatCode>
                <c:ptCount val="4"/>
                <c:pt idx="0">
                  <c:v>102</c:v>
                </c:pt>
                <c:pt idx="1">
                  <c:v>115</c:v>
                </c:pt>
                <c:pt idx="2">
                  <c:v>105</c:v>
                </c:pt>
              </c:numCache>
            </c:numRef>
          </c:val>
        </c:ser>
        <c:axId val="29752704"/>
        <c:axId val="30151808"/>
      </c:barChart>
      <c:catAx>
        <c:axId val="29752704"/>
        <c:scaling>
          <c:orientation val="minMax"/>
        </c:scaling>
        <c:axPos val="b"/>
        <c:numFmt formatCode="General" sourceLinked="1"/>
        <c:tickLblPos val="nextTo"/>
        <c:crossAx val="30151808"/>
        <c:crosses val="autoZero"/>
        <c:auto val="1"/>
        <c:lblAlgn val="ctr"/>
        <c:lblOffset val="100"/>
      </c:catAx>
      <c:valAx>
        <c:axId val="30151808"/>
        <c:scaling>
          <c:orientation val="minMax"/>
        </c:scaling>
        <c:axPos val="l"/>
        <c:majorGridlines/>
        <c:numFmt formatCode="General" sourceLinked="1"/>
        <c:tickLblPos val="nextTo"/>
        <c:crossAx val="29752704"/>
        <c:crosses val="autoZero"/>
        <c:crossBetween val="between"/>
      </c:valAx>
    </c:plotArea>
    <c:legend>
      <c:legendPos val="r"/>
      <c:layout/>
    </c:legend>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1601" cy="464820"/>
          </a:xfrm>
          <a:prstGeom prst="rect">
            <a:avLst/>
          </a:prstGeom>
        </p:spPr>
        <p:txBody>
          <a:bodyPr vert="horz" lIns="91029" tIns="45514" rIns="91029" bIns="45514" rtlCol="0"/>
          <a:lstStyle>
            <a:lvl1pPr algn="l">
              <a:defRPr sz="1200"/>
            </a:lvl1pPr>
          </a:lstStyle>
          <a:p>
            <a:endParaRPr lang="en-US" dirty="0"/>
          </a:p>
        </p:txBody>
      </p:sp>
      <p:sp>
        <p:nvSpPr>
          <p:cNvPr id="3" name="Date Placeholder 2"/>
          <p:cNvSpPr>
            <a:spLocks noGrp="1"/>
          </p:cNvSpPr>
          <p:nvPr>
            <p:ph type="dt" sz="quarter" idx="1"/>
          </p:nvPr>
        </p:nvSpPr>
        <p:spPr>
          <a:xfrm>
            <a:off x="3898656" y="0"/>
            <a:ext cx="2981601" cy="464820"/>
          </a:xfrm>
          <a:prstGeom prst="rect">
            <a:avLst/>
          </a:prstGeom>
        </p:spPr>
        <p:txBody>
          <a:bodyPr vert="horz" lIns="91029" tIns="45514" rIns="91029" bIns="45514" rtlCol="0"/>
          <a:lstStyle>
            <a:lvl1pPr algn="r">
              <a:defRPr sz="1200"/>
            </a:lvl1pPr>
          </a:lstStyle>
          <a:p>
            <a:fld id="{918589BF-6315-487A-99E2-098BEE13612B}" type="datetimeFigureOut">
              <a:rPr lang="en-US" smtClean="0"/>
              <a:pPr/>
              <a:t>7/24/2012</a:t>
            </a:fld>
            <a:endParaRPr lang="en-US" dirty="0"/>
          </a:p>
        </p:txBody>
      </p:sp>
      <p:sp>
        <p:nvSpPr>
          <p:cNvPr id="4" name="Footer Placeholder 3"/>
          <p:cNvSpPr>
            <a:spLocks noGrp="1"/>
          </p:cNvSpPr>
          <p:nvPr>
            <p:ph type="ftr" sz="quarter" idx="2"/>
          </p:nvPr>
        </p:nvSpPr>
        <p:spPr>
          <a:xfrm>
            <a:off x="0" y="8829994"/>
            <a:ext cx="2981601" cy="464820"/>
          </a:xfrm>
          <a:prstGeom prst="rect">
            <a:avLst/>
          </a:prstGeom>
        </p:spPr>
        <p:txBody>
          <a:bodyPr vert="horz" lIns="91029" tIns="45514" rIns="91029" bIns="455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656" y="8829994"/>
            <a:ext cx="2981601" cy="464820"/>
          </a:xfrm>
          <a:prstGeom prst="rect">
            <a:avLst/>
          </a:prstGeom>
        </p:spPr>
        <p:txBody>
          <a:bodyPr vert="horz" lIns="91029" tIns="45514" rIns="91029" bIns="45514" rtlCol="0" anchor="b"/>
          <a:lstStyle>
            <a:lvl1pPr algn="r">
              <a:defRPr sz="1200"/>
            </a:lvl1pPr>
          </a:lstStyle>
          <a:p>
            <a:fld id="{F1104AF0-0E1E-4110-B5E2-B3C1DDE98A05}"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831" tIns="46415" rIns="92831" bIns="46415" rtlCol="0"/>
          <a:lstStyle>
            <a:lvl1pPr algn="l">
              <a:defRPr sz="1200"/>
            </a:lvl1pPr>
          </a:lstStyle>
          <a:p>
            <a:endParaRPr lang="en-US" dirty="0"/>
          </a:p>
        </p:txBody>
      </p:sp>
      <p:sp>
        <p:nvSpPr>
          <p:cNvPr id="3" name="Date Placeholder 2"/>
          <p:cNvSpPr>
            <a:spLocks noGrp="1"/>
          </p:cNvSpPr>
          <p:nvPr>
            <p:ph type="dt" idx="1"/>
          </p:nvPr>
        </p:nvSpPr>
        <p:spPr>
          <a:xfrm>
            <a:off x="3898101" y="0"/>
            <a:ext cx="2982119" cy="464820"/>
          </a:xfrm>
          <a:prstGeom prst="rect">
            <a:avLst/>
          </a:prstGeom>
        </p:spPr>
        <p:txBody>
          <a:bodyPr vert="horz" lIns="92831" tIns="46415" rIns="92831" bIns="46415" rtlCol="0"/>
          <a:lstStyle>
            <a:lvl1pPr algn="r">
              <a:defRPr sz="1200"/>
            </a:lvl1pPr>
          </a:lstStyle>
          <a:p>
            <a:fld id="{3B18E266-2609-409C-BB27-5814BBFA0921}" type="datetimeFigureOut">
              <a:rPr lang="en-US" smtClean="0"/>
              <a:pPr/>
              <a:t>7/24/2012</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831" tIns="46415" rIns="92831" bIns="46415" rtlCol="0" anchor="ctr"/>
          <a:lstStyle/>
          <a:p>
            <a:endParaRPr lang="en-US" dirty="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831" tIns="46415" rIns="92831"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82119" cy="464820"/>
          </a:xfrm>
          <a:prstGeom prst="rect">
            <a:avLst/>
          </a:prstGeom>
        </p:spPr>
        <p:txBody>
          <a:bodyPr vert="horz" lIns="92831" tIns="46415" rIns="92831"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1" y="8829966"/>
            <a:ext cx="2982119" cy="464820"/>
          </a:xfrm>
          <a:prstGeom prst="rect">
            <a:avLst/>
          </a:prstGeom>
        </p:spPr>
        <p:txBody>
          <a:bodyPr vert="horz" lIns="92831" tIns="46415" rIns="92831" bIns="46415" rtlCol="0" anchor="b"/>
          <a:lstStyle>
            <a:lvl1pPr algn="r">
              <a:defRPr sz="1200"/>
            </a:lvl1pPr>
          </a:lstStyle>
          <a:p>
            <a:fld id="{0FE49ABB-C6F7-4A74-95CE-04A84537B0B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029200"/>
            <a:ext cx="9144000" cy="1371600"/>
          </a:xfrm>
        </p:spPr>
        <p:txBody>
          <a:bodyPr/>
          <a:lstStyle>
            <a:lvl1pPr marL="0" indent="0" algn="ctr">
              <a:buNone/>
              <a:defRPr b="1">
                <a:solidFill>
                  <a:srgbClr val="002060"/>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 name="Picture 9" descr="2504 Original Shine Crest.png"/>
          <p:cNvPicPr>
            <a:picLocks noChangeAspect="1"/>
          </p:cNvPicPr>
          <p:nvPr userDrawn="1"/>
        </p:nvPicPr>
        <p:blipFill>
          <a:blip r:embed="rId2" cstate="print"/>
          <a:stretch>
            <a:fillRect/>
          </a:stretch>
        </p:blipFill>
        <p:spPr>
          <a:xfrm>
            <a:off x="2743200" y="1295398"/>
            <a:ext cx="3657600" cy="3845609"/>
          </a:xfrm>
          <a:prstGeom prst="rect">
            <a:avLst/>
          </a:prstGeom>
        </p:spPr>
      </p:pic>
      <p:sp>
        <p:nvSpPr>
          <p:cNvPr id="19" name="TextBox 18"/>
          <p:cNvSpPr txBox="1"/>
          <p:nvPr userDrawn="1"/>
        </p:nvSpPr>
        <p:spPr>
          <a:xfrm>
            <a:off x="914400" y="6629400"/>
            <a:ext cx="7315200" cy="215444"/>
          </a:xfrm>
          <a:prstGeom prst="rect">
            <a:avLst/>
          </a:prstGeom>
          <a:noFill/>
        </p:spPr>
        <p:txBody>
          <a:bodyPr wrap="square" lIns="0" tIns="0" rIns="0" bIns="0" rtlCol="0" anchor="ctr">
            <a:spAutoFit/>
          </a:bodyPr>
          <a:lstStyle/>
          <a:p>
            <a:pPr algn="ctr"/>
            <a:r>
              <a:rPr lang="en-US" sz="1400" dirty="0">
                <a:solidFill>
                  <a:prstClr val="black"/>
                </a:solidFill>
              </a:rPr>
              <a:t>The overall classification of this </a:t>
            </a:r>
            <a:r>
              <a:rPr lang="en-US" sz="1400" dirty="0" smtClean="0">
                <a:solidFill>
                  <a:prstClr val="black"/>
                </a:solidFill>
              </a:rPr>
              <a:t>brief </a:t>
            </a:r>
            <a:r>
              <a:rPr lang="en-US" sz="1400" dirty="0">
                <a:solidFill>
                  <a:prstClr val="black"/>
                </a:solidFill>
              </a:rPr>
              <a:t>is </a:t>
            </a:r>
            <a:r>
              <a:rPr lang="en-US" sz="1400" dirty="0">
                <a:solidFill>
                  <a:srgbClr val="00B050"/>
                </a:solidFill>
                <a:latin typeface="Stencil" pitchFamily="82" charset="0"/>
              </a:rPr>
              <a:t>//UNCLASSIFIED</a:t>
            </a:r>
          </a:p>
        </p:txBody>
      </p:sp>
      <p:sp>
        <p:nvSpPr>
          <p:cNvPr id="11" name="Title 1"/>
          <p:cNvSpPr txBox="1">
            <a:spLocks/>
          </p:cNvSpPr>
          <p:nvPr userDrawn="1"/>
        </p:nvSpPr>
        <p:spPr>
          <a:xfrm>
            <a:off x="0" y="0"/>
            <a:ext cx="9144000" cy="1219200"/>
          </a:xfrm>
          <a:prstGeom prst="rect">
            <a:avLst/>
          </a:prstGeom>
        </p:spPr>
        <p:txBody>
          <a:bodyPr anchor="ctr"/>
          <a:lstStyle>
            <a:lvl1pPr>
              <a:defRPr b="0" cap="none" spc="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uLnTx/>
              <a:uFillTx/>
              <a:latin typeface="+mj-lt"/>
              <a:ea typeface="+mj-ea"/>
              <a:cs typeface="+mj-cs"/>
            </a:endParaRPr>
          </a:p>
        </p:txBody>
      </p:sp>
      <p:sp>
        <p:nvSpPr>
          <p:cNvPr id="14" name="Title 13"/>
          <p:cNvSpPr>
            <a:spLocks noGrp="1"/>
          </p:cNvSpPr>
          <p:nvPr>
            <p:ph type="title"/>
          </p:nvPr>
        </p:nvSpPr>
        <p:spPr/>
        <p:txBody>
          <a:bodyPr/>
          <a:lstStyle>
            <a:lvl1pPr>
              <a:defRPr>
                <a:effectLst>
                  <a:glow rad="101600">
                    <a:schemeClr val="tx1">
                      <a:alpha val="60000"/>
                    </a:schemeClr>
                  </a:glow>
                  <a:outerShdw blurRad="38100" dist="38100" dir="2700000" algn="tl">
                    <a:srgbClr val="000000">
                      <a:alpha val="43137"/>
                    </a:srgbClr>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ubtitle 2"/>
          <p:cNvSpPr>
            <a:spLocks noGrp="1"/>
          </p:cNvSpPr>
          <p:nvPr>
            <p:ph type="subTitle" idx="1"/>
          </p:nvPr>
        </p:nvSpPr>
        <p:spPr>
          <a:xfrm>
            <a:off x="0" y="5042356"/>
            <a:ext cx="9144000" cy="1371600"/>
          </a:xfrm>
        </p:spPr>
        <p:txBody>
          <a:bodyPr>
            <a:noAutofit/>
          </a:bodyPr>
          <a:lstStyle>
            <a:lvl1pPr marL="0" indent="0" algn="ctr">
              <a:buNone/>
              <a:defRPr sz="3200" b="1">
                <a:solidFill>
                  <a:srgbClr val="002060"/>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7" name="Picture 6" descr="2504 Original Shine Crest.png"/>
          <p:cNvPicPr>
            <a:picLocks noChangeAspect="1"/>
          </p:cNvPicPr>
          <p:nvPr userDrawn="1"/>
        </p:nvPicPr>
        <p:blipFill>
          <a:blip r:embed="rId2" cstate="print"/>
          <a:stretch>
            <a:fillRect/>
          </a:stretch>
        </p:blipFill>
        <p:spPr>
          <a:xfrm>
            <a:off x="2743200" y="1308554"/>
            <a:ext cx="3657600" cy="3845609"/>
          </a:xfrm>
          <a:prstGeom prst="rect">
            <a:avLst/>
          </a:prstGeom>
        </p:spPr>
      </p:pic>
      <p:sp>
        <p:nvSpPr>
          <p:cNvPr id="9" name="Title 1"/>
          <p:cNvSpPr txBox="1">
            <a:spLocks/>
          </p:cNvSpPr>
          <p:nvPr userDrawn="1"/>
        </p:nvSpPr>
        <p:spPr>
          <a:xfrm>
            <a:off x="0" y="13156"/>
            <a:ext cx="9144000" cy="1219200"/>
          </a:xfrm>
          <a:prstGeom prst="rect">
            <a:avLst/>
          </a:prstGeom>
        </p:spPr>
        <p:txBody>
          <a:bodyPr anchor="ctr"/>
          <a:lstStyle>
            <a:lvl1pPr>
              <a:defRPr b="0" cap="none" spc="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uLnTx/>
              <a:uFillTx/>
              <a:latin typeface="+mj-lt"/>
              <a:ea typeface="+mj-ea"/>
              <a:cs typeface="+mj-cs"/>
            </a:endParaRPr>
          </a:p>
        </p:txBody>
      </p:sp>
      <p:sp>
        <p:nvSpPr>
          <p:cNvPr id="11" name="TextBox 10"/>
          <p:cNvSpPr txBox="1"/>
          <p:nvPr userDrawn="1"/>
        </p:nvSpPr>
        <p:spPr>
          <a:xfrm>
            <a:off x="914400" y="6704112"/>
            <a:ext cx="7315200" cy="153888"/>
          </a:xfrm>
          <a:prstGeom prst="rect">
            <a:avLst/>
          </a:prstGeom>
          <a:noFill/>
        </p:spPr>
        <p:txBody>
          <a:bodyPr wrap="square" lIns="0" tIns="0" rIns="0" bIns="0" rtlCol="0" anchor="ctr">
            <a:spAutoFit/>
          </a:bodyPr>
          <a:lstStyle/>
          <a:p>
            <a:pPr algn="ctr"/>
            <a:r>
              <a:rPr lang="en-US" sz="1000" dirty="0">
                <a:solidFill>
                  <a:srgbClr val="00B050"/>
                </a:solidFill>
                <a:latin typeface="Stencil" pitchFamily="82" charset="0"/>
              </a:rPr>
              <a:t>//UNCLASSIFIED</a:t>
            </a:r>
          </a:p>
        </p:txBody>
      </p:sp>
      <p:sp>
        <p:nvSpPr>
          <p:cNvPr id="12" name="TextBox 11"/>
          <p:cNvSpPr txBox="1"/>
          <p:nvPr userDrawn="1"/>
        </p:nvSpPr>
        <p:spPr>
          <a:xfrm>
            <a:off x="914400" y="0"/>
            <a:ext cx="7315200" cy="169277"/>
          </a:xfrm>
          <a:prstGeom prst="rect">
            <a:avLst/>
          </a:prstGeom>
          <a:noFill/>
        </p:spPr>
        <p:txBody>
          <a:bodyPr wrap="square" lIns="0" tIns="0" rIns="0" bIns="0" rtlCol="0" anchor="ctr">
            <a:spAutoFit/>
          </a:bodyPr>
          <a:lstStyle/>
          <a:p>
            <a:pPr algn="ctr"/>
            <a:r>
              <a:rPr lang="en-US" sz="1100" dirty="0">
                <a:solidFill>
                  <a:prstClr val="white"/>
                </a:solidFill>
                <a:effectLst>
                  <a:glow rad="101600">
                    <a:srgbClr val="00B050">
                      <a:alpha val="60000"/>
                    </a:srgbClr>
                  </a:glow>
                </a:effectLst>
                <a:latin typeface="Stencil" pitchFamily="82" charset="0"/>
              </a:rPr>
              <a:t>//UNCLASSIFIED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19" name="TextBox 18"/>
          <p:cNvSpPr txBox="1"/>
          <p:nvPr userDrawn="1"/>
        </p:nvSpPr>
        <p:spPr>
          <a:xfrm>
            <a:off x="914400" y="6704112"/>
            <a:ext cx="7315200" cy="153888"/>
          </a:xfrm>
          <a:prstGeom prst="rect">
            <a:avLst/>
          </a:prstGeom>
          <a:noFill/>
        </p:spPr>
        <p:txBody>
          <a:bodyPr wrap="square" lIns="0" tIns="0" rIns="0" bIns="0" rtlCol="0" anchor="ctr">
            <a:spAutoFit/>
          </a:bodyPr>
          <a:lstStyle/>
          <a:p>
            <a:pPr algn="ctr"/>
            <a:r>
              <a:rPr lang="en-US" sz="1000" dirty="0">
                <a:solidFill>
                  <a:srgbClr val="00B050"/>
                </a:solidFill>
                <a:latin typeface="Stencil" pitchFamily="82" charset="0"/>
              </a:rPr>
              <a:t>//UNCLASSIFIED</a:t>
            </a:r>
          </a:p>
        </p:txBody>
      </p:sp>
      <p:sp>
        <p:nvSpPr>
          <p:cNvPr id="12" name="Text Placeholder 11"/>
          <p:cNvSpPr>
            <a:spLocks noGrp="1"/>
          </p:cNvSpPr>
          <p:nvPr>
            <p:ph type="body" sz="quarter" idx="10"/>
          </p:nvPr>
        </p:nvSpPr>
        <p:spPr>
          <a:xfrm>
            <a:off x="152400" y="1295400"/>
            <a:ext cx="8839200" cy="5410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Box 13"/>
          <p:cNvSpPr txBox="1"/>
          <p:nvPr userDrawn="1"/>
        </p:nvSpPr>
        <p:spPr>
          <a:xfrm>
            <a:off x="914400" y="0"/>
            <a:ext cx="7315200" cy="169277"/>
          </a:xfrm>
          <a:prstGeom prst="rect">
            <a:avLst/>
          </a:prstGeom>
          <a:noFill/>
        </p:spPr>
        <p:txBody>
          <a:bodyPr wrap="square" lIns="0" tIns="0" rIns="0" bIns="0" rtlCol="0" anchor="ctr">
            <a:spAutoFit/>
          </a:bodyPr>
          <a:lstStyle/>
          <a:p>
            <a:pPr algn="ctr"/>
            <a:r>
              <a:rPr lang="en-US" sz="1100" dirty="0">
                <a:solidFill>
                  <a:prstClr val="white"/>
                </a:solidFill>
                <a:effectLst>
                  <a:glow rad="101600">
                    <a:srgbClr val="00B050">
                      <a:alpha val="60000"/>
                    </a:srgbClr>
                  </a:glow>
                </a:effectLst>
                <a:latin typeface="Stencil" pitchFamily="82" charset="0"/>
              </a:rPr>
              <a:t>//UNCLASSIFIED</a:t>
            </a:r>
          </a:p>
        </p:txBody>
      </p:sp>
      <p:sp>
        <p:nvSpPr>
          <p:cNvPr id="15" name="Title 14"/>
          <p:cNvSpPr>
            <a:spLocks noGrp="1"/>
          </p:cNvSpPr>
          <p:nvPr>
            <p:ph type="title"/>
          </p:nvPr>
        </p:nvSpPr>
        <p:spPr>
          <a:xfrm>
            <a:off x="0" y="0"/>
            <a:ext cx="9144000" cy="914400"/>
          </a:xfrm>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61331-8DF5-4891-8820-F06506523C86}" type="datetimeFigureOut">
              <a:rPr lang="en-US" smtClean="0"/>
              <a:pPr/>
              <a:t>7/24/2012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3F71DE-9E08-4006-AD38-0F816878A22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12"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image" Target="../media/image6.jpeg"/><Relationship Id="rId5" Type="http://schemas.openxmlformats.org/officeDocument/2006/relationships/theme" Target="../theme/theme1.xml"/><Relationship Id="rId10"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descr="Parachutist C 17.jpg"/>
          <p:cNvPicPr>
            <a:picLocks noChangeAspect="1"/>
          </p:cNvPicPr>
          <p:nvPr userDrawn="1"/>
        </p:nvPicPr>
        <p:blipFill>
          <a:blip r:embed="rId7" cstate="print"/>
          <a:stretch>
            <a:fillRect/>
          </a:stretch>
        </p:blipFill>
        <p:spPr>
          <a:xfrm>
            <a:off x="0" y="0"/>
            <a:ext cx="9144000" cy="914400"/>
          </a:xfrm>
          <a:prstGeom prst="rect">
            <a:avLst/>
          </a:prstGeom>
        </p:spPr>
      </p:pic>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52085-B87E-4CB2-B50C-C55041225C26}" type="slidenum">
              <a:rPr lang="en-US" smtClean="0">
                <a:solidFill>
                  <a:prstClr val="black">
                    <a:tint val="75000"/>
                  </a:prstClr>
                </a:solidFill>
              </a:rPr>
              <a:pPr/>
              <a:t>‹#›</a:t>
            </a:fld>
            <a:endParaRPr lang="en-US" dirty="0">
              <a:solidFill>
                <a:prstClr val="black">
                  <a:tint val="75000"/>
                </a:prstClr>
              </a:solidFill>
            </a:endParaRPr>
          </a:p>
        </p:txBody>
      </p:sp>
      <p:pic>
        <p:nvPicPr>
          <p:cNvPr id="8" name="Picture 8" descr="invertflag"/>
          <p:cNvPicPr>
            <a:picLocks noChangeAspect="1" noChangeArrowheads="1"/>
          </p:cNvPicPr>
          <p:nvPr userDrawn="1"/>
        </p:nvPicPr>
        <p:blipFill>
          <a:blip r:embed="rId8" cstate="print"/>
          <a:srcRect/>
          <a:stretch>
            <a:fillRect/>
          </a:stretch>
        </p:blipFill>
        <p:spPr bwMode="auto">
          <a:xfrm>
            <a:off x="6477000" y="0"/>
            <a:ext cx="2667001" cy="1322785"/>
          </a:xfrm>
          <a:prstGeom prst="rect">
            <a:avLst/>
          </a:prstGeom>
          <a:noFill/>
          <a:ln w="9525">
            <a:noFill/>
            <a:miter lim="800000"/>
            <a:headEnd/>
            <a:tailEnd/>
          </a:ln>
        </p:spPr>
      </p:pic>
      <p:graphicFrame>
        <p:nvGraphicFramePr>
          <p:cNvPr id="9" name="Object 9">
            <a:hlinkClick r:id="" action="ppaction://ole?verb=0"/>
          </p:cNvPr>
          <p:cNvGraphicFramePr>
            <a:graphicFrameLocks/>
          </p:cNvGraphicFramePr>
          <p:nvPr/>
        </p:nvGraphicFramePr>
        <p:xfrm>
          <a:off x="0" y="11114"/>
          <a:ext cx="2819400" cy="906066"/>
        </p:xfrm>
        <a:graphic>
          <a:graphicData uri="http://schemas.openxmlformats.org/presentationml/2006/ole">
            <p:oleObj spid="_x0000_s1026" name="CorelDRAW!" r:id="rId9" imgW="2350800" imgH="1407960" progId="">
              <p:embed/>
            </p:oleObj>
          </a:graphicData>
        </a:graphic>
      </p:graphicFrame>
      <p:pic>
        <p:nvPicPr>
          <p:cNvPr id="10" name="Picture 10" descr="Transcrest"/>
          <p:cNvPicPr>
            <a:picLocks noChangeAspect="1" noChangeArrowheads="1"/>
          </p:cNvPicPr>
          <p:nvPr userDrawn="1"/>
        </p:nvPicPr>
        <p:blipFill>
          <a:blip r:embed="rId10" cstate="print"/>
          <a:srcRect/>
          <a:stretch>
            <a:fillRect/>
          </a:stretch>
        </p:blipFill>
        <p:spPr bwMode="auto">
          <a:xfrm>
            <a:off x="8153400" y="76200"/>
            <a:ext cx="727075" cy="762000"/>
          </a:xfrm>
          <a:prstGeom prst="rect">
            <a:avLst/>
          </a:prstGeom>
          <a:noFill/>
          <a:ln w="9525">
            <a:noFill/>
            <a:miter lim="800000"/>
            <a:headEnd/>
            <a:tailEnd/>
          </a:ln>
        </p:spPr>
      </p:pic>
      <p:grpSp>
        <p:nvGrpSpPr>
          <p:cNvPr id="11" name="Group 11"/>
          <p:cNvGrpSpPr>
            <a:grpSpLocks/>
          </p:cNvGrpSpPr>
          <p:nvPr userDrawn="1"/>
        </p:nvGrpSpPr>
        <p:grpSpPr bwMode="auto">
          <a:xfrm>
            <a:off x="304800" y="76200"/>
            <a:ext cx="609600" cy="762000"/>
            <a:chOff x="1558" y="721"/>
            <a:chExt cx="1483" cy="2495"/>
          </a:xfrm>
        </p:grpSpPr>
        <p:pic>
          <p:nvPicPr>
            <p:cNvPr id="12" name="Picture 12"/>
            <p:cNvPicPr>
              <a:picLocks noChangeAspect="1" noChangeArrowheads="1"/>
            </p:cNvPicPr>
            <p:nvPr/>
          </p:nvPicPr>
          <p:blipFill>
            <a:blip r:embed="rId11" cstate="print"/>
            <a:srcRect/>
            <a:stretch>
              <a:fillRect/>
            </a:stretch>
          </p:blipFill>
          <p:spPr bwMode="auto">
            <a:xfrm>
              <a:off x="1558" y="1200"/>
              <a:ext cx="1483" cy="2016"/>
            </a:xfrm>
            <a:prstGeom prst="rect">
              <a:avLst/>
            </a:prstGeom>
            <a:noFill/>
            <a:ln w="9525">
              <a:noFill/>
              <a:miter lim="800000"/>
              <a:headEnd/>
              <a:tailEnd/>
            </a:ln>
          </p:spPr>
        </p:pic>
        <p:graphicFrame>
          <p:nvGraphicFramePr>
            <p:cNvPr id="13" name="Object 13"/>
            <p:cNvGraphicFramePr>
              <a:graphicFrameLocks noChangeAspect="1"/>
            </p:cNvGraphicFramePr>
            <p:nvPr/>
          </p:nvGraphicFramePr>
          <p:xfrm>
            <a:off x="1577" y="721"/>
            <a:ext cx="1434" cy="562"/>
          </p:xfrm>
          <a:graphic>
            <a:graphicData uri="http://schemas.openxmlformats.org/presentationml/2006/ole">
              <p:oleObj spid="_x0000_s1027" name="Photo Editor Photo" r:id="rId12" imgW="1095528" imgH="466543" progId="">
                <p:embed/>
              </p:oleObj>
            </a:graphicData>
          </a:graphic>
        </p:graphicFrame>
      </p:grpSp>
      <p:sp>
        <p:nvSpPr>
          <p:cNvPr id="19" name="Title Placeholder 18"/>
          <p:cNvSpPr>
            <a:spLocks noGrp="1"/>
          </p:cNvSpPr>
          <p:nvPr>
            <p:ph type="title"/>
          </p:nvPr>
        </p:nvSpPr>
        <p:spPr>
          <a:xfrm>
            <a:off x="0" y="0"/>
            <a:ext cx="91440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70" r:id="rId2"/>
    <p:sldLayoutId id="2147483662" r:id="rId3"/>
    <p:sldLayoutId id="2147483676" r:id="rId4"/>
  </p:sldLayoutIdLst>
  <p:timing>
    <p:tnLst>
      <p:par>
        <p:cTn id="1" dur="indefinite" restart="never" nodeType="tmRoot"/>
      </p:par>
    </p:tnLst>
  </p:timing>
  <p:hf sldNum="0" hdr="0" ftr="0"/>
  <p:txStyles>
    <p:titleStyle>
      <a:lvl1pPr marL="0" marR="0" indent="0" algn="ctr" defTabSz="914400" rtl="0" eaLnBrk="1" fontAlgn="auto" latinLnBrk="0" hangingPunct="1">
        <a:lnSpc>
          <a:spcPct val="100000"/>
        </a:lnSpc>
        <a:spcBef>
          <a:spcPct val="0"/>
        </a:spcBef>
        <a:spcAft>
          <a:spcPts val="0"/>
        </a:spcAft>
        <a:buNone/>
        <a:tabLst/>
        <a:defRPr lang="en-US" sz="4400" kern="12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www.enlisted.info/field-manuals/fm-21-18-procedures-and-techniques-of-foot-marches.sh" TargetMode="External"/><Relationship Id="rId2" Type="http://schemas.openxmlformats.org/officeDocument/2006/relationships/hyperlink" Target="http://thedonovan.com/archives/modernwarriorload/ModernWarriorsCombatLoadReport.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dirty="0" smtClean="0"/>
              <a:t>Rifle Platoon Basic </a:t>
            </a:r>
            <a:r>
              <a:rPr lang="en-US" smtClean="0"/>
              <a:t>Load OEF XII</a:t>
            </a:r>
            <a:endParaRPr lang="en-US" dirty="0" smtClean="0"/>
          </a:p>
          <a:p>
            <a:r>
              <a:rPr lang="en-US" dirty="0" smtClean="0"/>
              <a:t>1/A/2/504 PIR</a:t>
            </a:r>
          </a:p>
          <a:p>
            <a:r>
              <a:rPr lang="en-US" sz="2000" dirty="0" smtClean="0"/>
              <a:t>SSG </a:t>
            </a:r>
            <a:r>
              <a:rPr lang="en-US" sz="2000" dirty="0" err="1" smtClean="0"/>
              <a:t>McCLIMON</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4572000" cy="749300"/>
          </a:xfrm>
        </p:spPr>
        <p:txBody>
          <a:bodyPr>
            <a:normAutofit fontScale="90000"/>
          </a:bodyPr>
          <a:lstStyle/>
          <a:p>
            <a:r>
              <a:rPr lang="en-US" sz="4000" dirty="0" smtClean="0"/>
              <a:t>Rifleman/SDM  </a:t>
            </a:r>
            <a:r>
              <a:rPr lang="en-US" sz="4000" u="sng" dirty="0" smtClean="0"/>
              <a:t>111Lbs</a:t>
            </a:r>
            <a:endParaRPr lang="en-US" sz="4000" u="sng" dirty="0"/>
          </a:p>
        </p:txBody>
      </p:sp>
      <p:sp>
        <p:nvSpPr>
          <p:cNvPr id="4" name="Text Placeholder 3"/>
          <p:cNvSpPr>
            <a:spLocks noGrp="1"/>
          </p:cNvSpPr>
          <p:nvPr>
            <p:ph type="body" sz="half" idx="2"/>
          </p:nvPr>
        </p:nvSpPr>
        <p:spPr>
          <a:xfrm>
            <a:off x="228600" y="990600"/>
            <a:ext cx="3008313" cy="1841500"/>
          </a:xfrm>
        </p:spPr>
        <p:txBody>
          <a:bodyPr/>
          <a:lstStyle/>
          <a:p>
            <a:pPr>
              <a:buFont typeface="Arial" pitchFamily="34" charset="0"/>
              <a:buChar char="•"/>
            </a:pPr>
            <a:r>
              <a:rPr lang="en-US" sz="1600" dirty="0"/>
              <a:t> </a:t>
            </a:r>
            <a:r>
              <a:rPr lang="en-US" sz="1600" dirty="0" smtClean="0"/>
              <a:t>EBR/M14 (7x20rd Magazines) </a:t>
            </a:r>
          </a:p>
          <a:p>
            <a:pPr>
              <a:buFont typeface="Arial" pitchFamily="34" charset="0"/>
              <a:buChar char="•"/>
            </a:pPr>
            <a:r>
              <a:rPr lang="en-US" sz="1600" dirty="0" smtClean="0"/>
              <a:t>PVS-14</a:t>
            </a:r>
          </a:p>
          <a:p>
            <a:pPr>
              <a:buFont typeface="Arial" pitchFamily="34" charset="0"/>
              <a:buChar char="•"/>
            </a:pPr>
            <a:r>
              <a:rPr lang="en-US" sz="1600" dirty="0"/>
              <a:t> </a:t>
            </a:r>
            <a:r>
              <a:rPr lang="en-US" sz="1600" dirty="0" smtClean="0"/>
              <a:t>M67 Frag Grenade</a:t>
            </a:r>
          </a:p>
          <a:p>
            <a:pPr>
              <a:buFont typeface="Arial" pitchFamily="34" charset="0"/>
              <a:buChar char="•"/>
            </a:pPr>
            <a:r>
              <a:rPr lang="en-US" sz="1600" dirty="0"/>
              <a:t> </a:t>
            </a:r>
            <a:r>
              <a:rPr lang="en-US" sz="1600" dirty="0" smtClean="0"/>
              <a:t>MineHound</a:t>
            </a:r>
            <a:endParaRPr lang="en-US" dirty="0" smtClean="0"/>
          </a:p>
          <a:p>
            <a:pPr>
              <a:buFont typeface="Arial" pitchFamily="34" charset="0"/>
              <a:buChar char="•"/>
            </a:pPr>
            <a:endParaRPr lang="en-US" dirty="0"/>
          </a:p>
        </p:txBody>
      </p:sp>
      <p:sp>
        <p:nvSpPr>
          <p:cNvPr id="7" name="TextBox 6"/>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8194" name="Picture 2" descr="C:\Users\adam.g.king\Desktop\New folder\IMG_1427.jpg"/>
          <p:cNvPicPr>
            <a:picLocks noChangeAspect="1" noChangeArrowheads="1"/>
          </p:cNvPicPr>
          <p:nvPr/>
        </p:nvPicPr>
        <p:blipFill>
          <a:blip r:embed="rId2" cstate="print"/>
          <a:srcRect/>
          <a:stretch>
            <a:fillRect/>
          </a:stretch>
        </p:blipFill>
        <p:spPr bwMode="auto">
          <a:xfrm>
            <a:off x="5638800" y="1676400"/>
            <a:ext cx="3200400" cy="4267200"/>
          </a:xfrm>
          <a:prstGeom prst="rect">
            <a:avLst/>
          </a:prstGeom>
          <a:noFill/>
        </p:spPr>
      </p:pic>
      <p:pic>
        <p:nvPicPr>
          <p:cNvPr id="8195" name="Picture 3" descr="C:\Users\adam.g.king\Desktop\New folder\IMG_1425.jpg"/>
          <p:cNvPicPr>
            <a:picLocks noChangeAspect="1" noChangeArrowheads="1"/>
          </p:cNvPicPr>
          <p:nvPr/>
        </p:nvPicPr>
        <p:blipFill>
          <a:blip r:embed="rId3" cstate="print"/>
          <a:srcRect/>
          <a:stretch>
            <a:fillRect/>
          </a:stretch>
        </p:blipFill>
        <p:spPr bwMode="auto">
          <a:xfrm>
            <a:off x="2438400" y="1676400"/>
            <a:ext cx="3217069" cy="42894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0"/>
            <a:ext cx="5410200" cy="749300"/>
          </a:xfrm>
        </p:spPr>
        <p:txBody>
          <a:bodyPr>
            <a:noAutofit/>
          </a:bodyPr>
          <a:lstStyle/>
          <a:p>
            <a:r>
              <a:rPr lang="en-US" sz="4000" dirty="0" smtClean="0"/>
              <a:t>Machine Gunner </a:t>
            </a:r>
            <a:r>
              <a:rPr lang="en-US" sz="4000" u="sng" dirty="0" smtClean="0"/>
              <a:t>103Lbs</a:t>
            </a:r>
            <a:endParaRPr lang="en-US" sz="4000" u="sng" dirty="0"/>
          </a:p>
        </p:txBody>
      </p:sp>
      <p:sp>
        <p:nvSpPr>
          <p:cNvPr id="4" name="Text Placeholder 3"/>
          <p:cNvSpPr>
            <a:spLocks noGrp="1"/>
          </p:cNvSpPr>
          <p:nvPr>
            <p:ph type="body" sz="half" idx="2"/>
          </p:nvPr>
        </p:nvSpPr>
        <p:spPr>
          <a:xfrm>
            <a:off x="228600" y="990600"/>
            <a:ext cx="3008313" cy="1841500"/>
          </a:xfrm>
        </p:spPr>
        <p:txBody>
          <a:bodyPr/>
          <a:lstStyle/>
          <a:p>
            <a:pPr>
              <a:buFont typeface="Arial" pitchFamily="34" charset="0"/>
              <a:buChar char="•"/>
            </a:pPr>
            <a:r>
              <a:rPr lang="en-US" dirty="0"/>
              <a:t> </a:t>
            </a:r>
            <a:r>
              <a:rPr lang="en-US" sz="1600" dirty="0" smtClean="0"/>
              <a:t>M240L (300 Rounds)</a:t>
            </a:r>
          </a:p>
          <a:p>
            <a:pPr>
              <a:buFont typeface="Arial" pitchFamily="34" charset="0"/>
              <a:buChar char="•"/>
            </a:pPr>
            <a:r>
              <a:rPr lang="en-US" sz="1600" dirty="0"/>
              <a:t> </a:t>
            </a:r>
            <a:r>
              <a:rPr lang="en-US" sz="1600" dirty="0" smtClean="0"/>
              <a:t>M9 (3x15 round magazines)</a:t>
            </a:r>
          </a:p>
          <a:p>
            <a:pPr>
              <a:buFont typeface="Arial" pitchFamily="34" charset="0"/>
              <a:buChar char="•"/>
            </a:pPr>
            <a:r>
              <a:rPr lang="en-US" sz="1600" dirty="0"/>
              <a:t> </a:t>
            </a:r>
            <a:r>
              <a:rPr lang="en-US" sz="1600" dirty="0" smtClean="0"/>
              <a:t>PVS-14</a:t>
            </a:r>
          </a:p>
          <a:p>
            <a:endParaRPr lang="en-US" dirty="0" smtClean="0"/>
          </a:p>
          <a:p>
            <a:pPr>
              <a:buFont typeface="Arial" pitchFamily="34" charset="0"/>
              <a:buChar char="•"/>
            </a:pPr>
            <a:endParaRPr lang="en-US" dirty="0" smtClean="0"/>
          </a:p>
          <a:p>
            <a:pPr>
              <a:buFont typeface="Arial" pitchFamily="34" charset="0"/>
              <a:buChar char="•"/>
            </a:pPr>
            <a:endParaRPr lang="en-US" dirty="0"/>
          </a:p>
        </p:txBody>
      </p:sp>
      <p:sp>
        <p:nvSpPr>
          <p:cNvPr id="7" name="TextBox 6"/>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6146" name="Picture 2" descr="D:\Re-Redo\MG (1).JPG"/>
          <p:cNvPicPr>
            <a:picLocks noChangeAspect="1" noChangeArrowheads="1"/>
          </p:cNvPicPr>
          <p:nvPr/>
        </p:nvPicPr>
        <p:blipFill>
          <a:blip r:embed="rId2" cstate="print"/>
          <a:srcRect/>
          <a:stretch>
            <a:fillRect/>
          </a:stretch>
        </p:blipFill>
        <p:spPr bwMode="auto">
          <a:xfrm>
            <a:off x="5410200" y="1676400"/>
            <a:ext cx="3086100" cy="4114800"/>
          </a:xfrm>
          <a:prstGeom prst="rect">
            <a:avLst/>
          </a:prstGeom>
          <a:noFill/>
        </p:spPr>
      </p:pic>
      <p:pic>
        <p:nvPicPr>
          <p:cNvPr id="6147" name="Picture 3" descr="D:\Re-Redo\MG (2).JPG"/>
          <p:cNvPicPr>
            <a:picLocks noChangeAspect="1" noChangeArrowheads="1"/>
          </p:cNvPicPr>
          <p:nvPr/>
        </p:nvPicPr>
        <p:blipFill>
          <a:blip r:embed="rId3" cstate="print"/>
          <a:srcRect/>
          <a:stretch>
            <a:fillRect/>
          </a:stretch>
        </p:blipFill>
        <p:spPr bwMode="auto">
          <a:xfrm>
            <a:off x="2362200" y="1676400"/>
            <a:ext cx="3105150" cy="4140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5638800" cy="838200"/>
          </a:xfrm>
        </p:spPr>
        <p:txBody>
          <a:bodyPr>
            <a:noAutofit/>
          </a:bodyPr>
          <a:lstStyle/>
          <a:p>
            <a:r>
              <a:rPr lang="en-US" sz="4000" dirty="0" smtClean="0"/>
              <a:t>Assistant Gunner </a:t>
            </a:r>
            <a:r>
              <a:rPr lang="en-US" sz="4000" u="sng" dirty="0" smtClean="0"/>
              <a:t>116Lbs</a:t>
            </a:r>
            <a:endParaRPr lang="en-US" sz="4000" u="sng" dirty="0"/>
          </a:p>
        </p:txBody>
      </p:sp>
      <p:sp>
        <p:nvSpPr>
          <p:cNvPr id="4"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a:t> </a:t>
            </a:r>
            <a:r>
              <a:rPr lang="en-US" sz="1600" dirty="0" smtClean="0"/>
              <a:t>7.62, </a:t>
            </a:r>
            <a:r>
              <a:rPr lang="en-US" sz="1600" dirty="0"/>
              <a:t>4</a:t>
            </a:r>
            <a:r>
              <a:rPr lang="en-US" sz="1600" dirty="0" smtClean="0"/>
              <a:t>00 rounds</a:t>
            </a:r>
          </a:p>
          <a:p>
            <a:pPr>
              <a:buFont typeface="Arial" pitchFamily="34" charset="0"/>
              <a:buChar char="•"/>
            </a:pPr>
            <a:r>
              <a:rPr lang="en-US" sz="1600" dirty="0"/>
              <a:t> </a:t>
            </a:r>
            <a:r>
              <a:rPr lang="en-US" sz="1600" dirty="0" smtClean="0"/>
              <a:t>Spare Barrel</a:t>
            </a:r>
          </a:p>
          <a:p>
            <a:pPr>
              <a:buFont typeface="Arial" pitchFamily="34" charset="0"/>
              <a:buChar char="•"/>
            </a:pPr>
            <a:r>
              <a:rPr lang="en-US" sz="1600" dirty="0" smtClean="0"/>
              <a:t>Tripod</a:t>
            </a:r>
            <a:endParaRPr lang="en-US" dirty="0" smtClean="0"/>
          </a:p>
          <a:p>
            <a:pPr>
              <a:buFont typeface="Arial" pitchFamily="34" charset="0"/>
              <a:buChar char="•"/>
            </a:pPr>
            <a:endParaRPr lang="en-US" dirty="0"/>
          </a:p>
        </p:txBody>
      </p:sp>
      <p:sp>
        <p:nvSpPr>
          <p:cNvPr id="7" name="TextBox 6"/>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7170" name="Picture 2" descr="D:\Re-Redo\AG (1).JPG"/>
          <p:cNvPicPr>
            <a:picLocks noChangeAspect="1" noChangeArrowheads="1"/>
          </p:cNvPicPr>
          <p:nvPr/>
        </p:nvPicPr>
        <p:blipFill>
          <a:blip r:embed="rId2" cstate="print"/>
          <a:srcRect/>
          <a:stretch>
            <a:fillRect/>
          </a:stretch>
        </p:blipFill>
        <p:spPr bwMode="auto">
          <a:xfrm>
            <a:off x="2590800" y="1371600"/>
            <a:ext cx="3409950" cy="4546599"/>
          </a:xfrm>
          <a:prstGeom prst="rect">
            <a:avLst/>
          </a:prstGeom>
          <a:noFill/>
        </p:spPr>
      </p:pic>
      <p:pic>
        <p:nvPicPr>
          <p:cNvPr id="7171" name="Picture 3" descr="D:\Re-Redo\AG (2).JPG"/>
          <p:cNvPicPr>
            <a:picLocks noChangeAspect="1" noChangeArrowheads="1"/>
          </p:cNvPicPr>
          <p:nvPr/>
        </p:nvPicPr>
        <p:blipFill>
          <a:blip r:embed="rId3" cstate="print"/>
          <a:srcRect/>
          <a:stretch>
            <a:fillRect/>
          </a:stretch>
        </p:blipFill>
        <p:spPr bwMode="auto">
          <a:xfrm>
            <a:off x="5486401" y="1371601"/>
            <a:ext cx="3428999" cy="457199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696200" cy="749300"/>
          </a:xfrm>
        </p:spPr>
        <p:txBody>
          <a:bodyPr>
            <a:noAutofit/>
          </a:bodyPr>
          <a:lstStyle/>
          <a:p>
            <a:r>
              <a:rPr lang="en-US" sz="3600" dirty="0" smtClean="0"/>
              <a:t>Radio Telephone Operator </a:t>
            </a:r>
            <a:r>
              <a:rPr lang="en-US" sz="3600" u="sng" dirty="0" smtClean="0"/>
              <a:t>119Lbs</a:t>
            </a:r>
            <a:endParaRPr lang="en-US" sz="3600" u="sng" dirty="0"/>
          </a:p>
        </p:txBody>
      </p:sp>
      <p:sp>
        <p:nvSpPr>
          <p:cNvPr id="7"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a:t> </a:t>
            </a:r>
            <a:r>
              <a:rPr lang="en-US" sz="1600" dirty="0" smtClean="0"/>
              <a:t>ASIP radio </a:t>
            </a:r>
          </a:p>
          <a:p>
            <a:pPr>
              <a:buFont typeface="Arial" pitchFamily="34" charset="0"/>
              <a:buChar char="•"/>
            </a:pPr>
            <a:r>
              <a:rPr lang="en-US" sz="1600" dirty="0"/>
              <a:t> </a:t>
            </a:r>
            <a:r>
              <a:rPr lang="en-US" sz="1600" dirty="0" smtClean="0"/>
              <a:t>5590 Batteries (4)</a:t>
            </a:r>
          </a:p>
          <a:p>
            <a:pPr>
              <a:buFont typeface="Arial" pitchFamily="34" charset="0"/>
              <a:buChar char="•"/>
            </a:pPr>
            <a:r>
              <a:rPr lang="en-US" sz="1600" dirty="0" smtClean="0"/>
              <a:t>SKL </a:t>
            </a:r>
          </a:p>
          <a:p>
            <a:pPr>
              <a:buFont typeface="Arial" pitchFamily="34" charset="0"/>
              <a:buChar char="•"/>
            </a:pPr>
            <a:r>
              <a:rPr lang="en-US" sz="1600" dirty="0" smtClean="0"/>
              <a:t> DAGR GPS</a:t>
            </a:r>
            <a:endParaRPr lang="en-US" dirty="0" smtClean="0"/>
          </a:p>
          <a:p>
            <a:pPr>
              <a:buFont typeface="Arial" pitchFamily="34" charset="0"/>
              <a:buChar char="•"/>
            </a:pPr>
            <a:endParaRPr lang="en-US" dirty="0"/>
          </a:p>
        </p:txBody>
      </p:sp>
      <p:sp>
        <p:nvSpPr>
          <p:cNvPr id="8" name="TextBox 7"/>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7170" name="Picture 2" descr="C:\Users\adam.g.king\Desktop\New folder\IMG_1430.jpg"/>
          <p:cNvPicPr>
            <a:picLocks noChangeAspect="1" noChangeArrowheads="1"/>
          </p:cNvPicPr>
          <p:nvPr/>
        </p:nvPicPr>
        <p:blipFill>
          <a:blip r:embed="rId2" cstate="print"/>
          <a:srcRect/>
          <a:stretch>
            <a:fillRect/>
          </a:stretch>
        </p:blipFill>
        <p:spPr bwMode="auto">
          <a:xfrm>
            <a:off x="5715000" y="1447800"/>
            <a:ext cx="3276600" cy="4368800"/>
          </a:xfrm>
          <a:prstGeom prst="rect">
            <a:avLst/>
          </a:prstGeom>
          <a:noFill/>
        </p:spPr>
      </p:pic>
      <p:pic>
        <p:nvPicPr>
          <p:cNvPr id="7171" name="Picture 3" descr="C:\Users\adam.g.king\Desktop\New folder\IMG_1428.jpg"/>
          <p:cNvPicPr>
            <a:picLocks noChangeAspect="1" noChangeArrowheads="1"/>
          </p:cNvPicPr>
          <p:nvPr/>
        </p:nvPicPr>
        <p:blipFill>
          <a:blip r:embed="rId3" cstate="print"/>
          <a:srcRect/>
          <a:stretch>
            <a:fillRect/>
          </a:stretch>
        </p:blipFill>
        <p:spPr bwMode="auto">
          <a:xfrm>
            <a:off x="2514600" y="1447800"/>
            <a:ext cx="3257550" cy="43434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696200" cy="749300"/>
          </a:xfrm>
        </p:spPr>
        <p:txBody>
          <a:bodyPr>
            <a:noAutofit/>
          </a:bodyPr>
          <a:lstStyle/>
          <a:p>
            <a:r>
              <a:rPr lang="en-US" sz="3600" dirty="0" smtClean="0"/>
              <a:t>      Forward Observer  </a:t>
            </a:r>
            <a:r>
              <a:rPr lang="en-US" sz="3600" u="sng" dirty="0" smtClean="0"/>
              <a:t>96Lbs</a:t>
            </a:r>
            <a:endParaRPr lang="en-US" sz="3600" u="sng" dirty="0"/>
          </a:p>
        </p:txBody>
      </p:sp>
      <p:sp>
        <p:nvSpPr>
          <p:cNvPr id="7"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smtClean="0"/>
              <a:t>Smoke Grenade</a:t>
            </a:r>
          </a:p>
          <a:p>
            <a:pPr>
              <a:buFont typeface="Arial" pitchFamily="34" charset="0"/>
              <a:buChar char="•"/>
            </a:pPr>
            <a:r>
              <a:rPr lang="en-US" sz="1600" dirty="0" smtClean="0"/>
              <a:t>PRC-152 (batteries x3)</a:t>
            </a:r>
          </a:p>
          <a:p>
            <a:pPr>
              <a:buFont typeface="Arial" pitchFamily="34" charset="0"/>
              <a:buChar char="•"/>
            </a:pPr>
            <a:r>
              <a:rPr lang="en-US" sz="1600" dirty="0" smtClean="0"/>
              <a:t>DAGR GPS</a:t>
            </a:r>
          </a:p>
          <a:p>
            <a:pPr>
              <a:buFont typeface="Arial" pitchFamily="34" charset="0"/>
              <a:buChar char="•"/>
            </a:pPr>
            <a:r>
              <a:rPr lang="en-US" sz="1600" dirty="0" smtClean="0"/>
              <a:t>VS-17 Panel</a:t>
            </a:r>
            <a:endParaRPr lang="en-US" dirty="0" smtClean="0"/>
          </a:p>
          <a:p>
            <a:pPr>
              <a:buFont typeface="Arial" pitchFamily="34" charset="0"/>
              <a:buChar char="•"/>
            </a:pPr>
            <a:endParaRPr lang="en-US" dirty="0"/>
          </a:p>
        </p:txBody>
      </p:sp>
      <p:sp>
        <p:nvSpPr>
          <p:cNvPr id="8" name="TextBox 7"/>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2053" name="Picture 5" descr="D:\IMG_1475.jpg"/>
          <p:cNvPicPr>
            <a:picLocks noChangeAspect="1" noChangeArrowheads="1"/>
          </p:cNvPicPr>
          <p:nvPr/>
        </p:nvPicPr>
        <p:blipFill>
          <a:blip r:embed="rId2" cstate="print"/>
          <a:srcRect/>
          <a:stretch>
            <a:fillRect/>
          </a:stretch>
        </p:blipFill>
        <p:spPr bwMode="auto">
          <a:xfrm>
            <a:off x="2362200" y="1447800"/>
            <a:ext cx="3640931" cy="4854575"/>
          </a:xfrm>
          <a:prstGeom prst="rect">
            <a:avLst/>
          </a:prstGeom>
          <a:noFill/>
        </p:spPr>
      </p:pic>
      <p:pic>
        <p:nvPicPr>
          <p:cNvPr id="2054" name="Picture 6" descr="D:\IMG_1476.jpg"/>
          <p:cNvPicPr>
            <a:picLocks noChangeAspect="1" noChangeArrowheads="1"/>
          </p:cNvPicPr>
          <p:nvPr/>
        </p:nvPicPr>
        <p:blipFill>
          <a:blip r:embed="rId3" cstate="print"/>
          <a:srcRect/>
          <a:stretch>
            <a:fillRect/>
          </a:stretch>
        </p:blipFill>
        <p:spPr bwMode="auto">
          <a:xfrm>
            <a:off x="5334000" y="1473200"/>
            <a:ext cx="3448050" cy="4851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6629400" cy="749300"/>
          </a:xfrm>
        </p:spPr>
        <p:txBody>
          <a:bodyPr>
            <a:normAutofit/>
          </a:bodyPr>
          <a:lstStyle/>
          <a:p>
            <a:r>
              <a:rPr lang="en-US" sz="4000" dirty="0" smtClean="0"/>
              <a:t>Anti-Tank/M3 Gunner  </a:t>
            </a:r>
            <a:r>
              <a:rPr lang="en-US" sz="4000" u="sng" dirty="0" smtClean="0"/>
              <a:t>102Lbs</a:t>
            </a:r>
            <a:endParaRPr lang="en-US" sz="4000" u="sng" dirty="0"/>
          </a:p>
        </p:txBody>
      </p:sp>
      <p:sp>
        <p:nvSpPr>
          <p:cNvPr id="4" name="Text Placeholder 3"/>
          <p:cNvSpPr>
            <a:spLocks noGrp="1"/>
          </p:cNvSpPr>
          <p:nvPr>
            <p:ph type="body" sz="half" idx="2"/>
          </p:nvPr>
        </p:nvSpPr>
        <p:spPr>
          <a:xfrm>
            <a:off x="228600" y="990600"/>
            <a:ext cx="3008313" cy="1841500"/>
          </a:xfrm>
        </p:spPr>
        <p:txBody>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smtClean="0"/>
              <a:t>PVS-14</a:t>
            </a:r>
          </a:p>
          <a:p>
            <a:pPr>
              <a:buFont typeface="Arial" pitchFamily="34" charset="0"/>
              <a:buChar char="•"/>
            </a:pPr>
            <a:r>
              <a:rPr lang="en-US" sz="1600" dirty="0"/>
              <a:t> </a:t>
            </a:r>
            <a:r>
              <a:rPr lang="en-US" sz="1600" dirty="0" smtClean="0"/>
              <a:t>M3 Carl Gustav (with 4 Rounds)</a:t>
            </a:r>
            <a:endParaRPr lang="en-US" dirty="0" smtClean="0"/>
          </a:p>
          <a:p>
            <a:pPr>
              <a:buFont typeface="Arial" pitchFamily="34" charset="0"/>
              <a:buChar char="•"/>
            </a:pPr>
            <a:endParaRPr lang="en-US" dirty="0"/>
          </a:p>
        </p:txBody>
      </p:sp>
      <p:sp>
        <p:nvSpPr>
          <p:cNvPr id="6" name="TextBox 5"/>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5122" name="Picture 2" descr="D:\Re-Redo\AT (1).JPG"/>
          <p:cNvPicPr>
            <a:picLocks noChangeAspect="1" noChangeArrowheads="1"/>
          </p:cNvPicPr>
          <p:nvPr/>
        </p:nvPicPr>
        <p:blipFill>
          <a:blip r:embed="rId2" cstate="print"/>
          <a:srcRect/>
          <a:stretch>
            <a:fillRect/>
          </a:stretch>
        </p:blipFill>
        <p:spPr bwMode="auto">
          <a:xfrm>
            <a:off x="2743200" y="1905000"/>
            <a:ext cx="3314700" cy="4419600"/>
          </a:xfrm>
          <a:prstGeom prst="rect">
            <a:avLst/>
          </a:prstGeom>
          <a:noFill/>
        </p:spPr>
      </p:pic>
      <p:pic>
        <p:nvPicPr>
          <p:cNvPr id="5123" name="Picture 3" descr="D:\Re-Redo\AT (2).JPG"/>
          <p:cNvPicPr>
            <a:picLocks noChangeAspect="1" noChangeArrowheads="1"/>
          </p:cNvPicPr>
          <p:nvPr/>
        </p:nvPicPr>
        <p:blipFill>
          <a:blip r:embed="rId3" cstate="print"/>
          <a:srcRect/>
          <a:stretch>
            <a:fillRect/>
          </a:stretch>
        </p:blipFill>
        <p:spPr bwMode="auto">
          <a:xfrm>
            <a:off x="5638800" y="1879600"/>
            <a:ext cx="3333750" cy="4445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0"/>
            <a:ext cx="3200400" cy="749300"/>
          </a:xfrm>
        </p:spPr>
        <p:txBody>
          <a:bodyPr>
            <a:noAutofit/>
          </a:bodyPr>
          <a:lstStyle/>
          <a:p>
            <a:r>
              <a:rPr lang="en-US" sz="3600" dirty="0" smtClean="0"/>
              <a:t>Medic </a:t>
            </a:r>
            <a:r>
              <a:rPr lang="en-US" sz="3600" u="sng" dirty="0" smtClean="0"/>
              <a:t>115Lbs</a:t>
            </a:r>
            <a:endParaRPr lang="en-US" sz="3600" u="sng" dirty="0"/>
          </a:p>
        </p:txBody>
      </p:sp>
      <p:sp>
        <p:nvSpPr>
          <p:cNvPr id="7"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endParaRPr lang="en-US" dirty="0"/>
          </a:p>
          <a:p>
            <a:pPr>
              <a:buFont typeface="Arial" pitchFamily="34" charset="0"/>
              <a:buChar char="•"/>
            </a:pPr>
            <a:r>
              <a:rPr lang="en-US" sz="1600" dirty="0" smtClean="0"/>
              <a:t>Aid Bag</a:t>
            </a:r>
          </a:p>
          <a:p>
            <a:pPr>
              <a:buFont typeface="Arial" pitchFamily="34" charset="0"/>
              <a:buChar char="•"/>
            </a:pPr>
            <a:r>
              <a:rPr lang="en-US" sz="1600" dirty="0" smtClean="0"/>
              <a:t>Aid Belt</a:t>
            </a:r>
          </a:p>
        </p:txBody>
      </p:sp>
      <p:sp>
        <p:nvSpPr>
          <p:cNvPr id="8" name="TextBox 7"/>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8194" name="Picture 2" descr="D:\Re-Redo\Medic (1).JPG"/>
          <p:cNvPicPr>
            <a:picLocks noChangeAspect="1" noChangeArrowheads="1"/>
          </p:cNvPicPr>
          <p:nvPr/>
        </p:nvPicPr>
        <p:blipFill>
          <a:blip r:embed="rId2" cstate="print"/>
          <a:srcRect/>
          <a:stretch>
            <a:fillRect/>
          </a:stretch>
        </p:blipFill>
        <p:spPr bwMode="auto">
          <a:xfrm>
            <a:off x="2362200" y="1676400"/>
            <a:ext cx="3086100" cy="4114800"/>
          </a:xfrm>
          <a:prstGeom prst="rect">
            <a:avLst/>
          </a:prstGeom>
          <a:noFill/>
        </p:spPr>
      </p:pic>
      <p:pic>
        <p:nvPicPr>
          <p:cNvPr id="8195" name="Picture 3" descr="D:\Re-Redo\Medic (2).JPG"/>
          <p:cNvPicPr>
            <a:picLocks noChangeAspect="1" noChangeArrowheads="1"/>
          </p:cNvPicPr>
          <p:nvPr/>
        </p:nvPicPr>
        <p:blipFill>
          <a:blip r:embed="rId3" cstate="print"/>
          <a:srcRect/>
          <a:stretch>
            <a:fillRect/>
          </a:stretch>
        </p:blipFill>
        <p:spPr bwMode="auto">
          <a:xfrm>
            <a:off x="5334000" y="1676400"/>
            <a:ext cx="3086100" cy="41148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0"/>
            <a:ext cx="4419600" cy="749300"/>
          </a:xfrm>
        </p:spPr>
        <p:txBody>
          <a:bodyPr>
            <a:noAutofit/>
          </a:bodyPr>
          <a:lstStyle/>
          <a:p>
            <a:r>
              <a:rPr lang="en-US" sz="3600" dirty="0" smtClean="0"/>
              <a:t>60mm Gunner 115</a:t>
            </a:r>
            <a:r>
              <a:rPr lang="en-US" sz="3600" u="sng" dirty="0" smtClean="0"/>
              <a:t>Lbs</a:t>
            </a:r>
            <a:endParaRPr lang="en-US" sz="3600" u="sng" dirty="0"/>
          </a:p>
        </p:txBody>
      </p:sp>
      <p:sp>
        <p:nvSpPr>
          <p:cNvPr id="7"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smtClean="0"/>
              <a:t>M224 60mm Cannon</a:t>
            </a:r>
          </a:p>
          <a:p>
            <a:pPr>
              <a:buFont typeface="Arial" pitchFamily="34" charset="0"/>
              <a:buChar char="•"/>
            </a:pPr>
            <a:r>
              <a:rPr lang="en-US" sz="1600" dirty="0" smtClean="0"/>
              <a:t>M9 </a:t>
            </a:r>
            <a:r>
              <a:rPr lang="en-US" sz="1600" dirty="0" err="1" smtClean="0"/>
              <a:t>Baseplate</a:t>
            </a:r>
            <a:endParaRPr lang="en-US" sz="1600" dirty="0" smtClean="0"/>
          </a:p>
          <a:p>
            <a:pPr>
              <a:buFont typeface="Arial" pitchFamily="34" charset="0"/>
              <a:buChar char="•"/>
            </a:pPr>
            <a:r>
              <a:rPr lang="en-US" sz="1600" dirty="0" smtClean="0"/>
              <a:t>60mm HE (1rd)</a:t>
            </a:r>
          </a:p>
          <a:p>
            <a:pPr>
              <a:buFont typeface="Arial" pitchFamily="34" charset="0"/>
              <a:buChar char="•"/>
            </a:pPr>
            <a:r>
              <a:rPr lang="en-US" sz="1600" dirty="0" smtClean="0"/>
              <a:t>M9 (2 15rds Magazines)</a:t>
            </a:r>
            <a:endParaRPr lang="en-US" dirty="0"/>
          </a:p>
        </p:txBody>
      </p:sp>
      <p:sp>
        <p:nvSpPr>
          <p:cNvPr id="8" name="TextBox 7"/>
          <p:cNvSpPr txBox="1"/>
          <p:nvPr/>
        </p:nvSpPr>
        <p:spPr>
          <a:xfrm>
            <a:off x="228600" y="3048000"/>
            <a:ext cx="3048000" cy="3816429"/>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Eberle Stock (gun bag)</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6" name="Picture 2" descr="C:\Users\adam.g.king\Desktop\sowers2.png"/>
          <p:cNvPicPr>
            <a:picLocks noChangeAspect="1" noChangeArrowheads="1"/>
          </p:cNvPicPr>
          <p:nvPr/>
        </p:nvPicPr>
        <p:blipFill>
          <a:blip r:embed="rId2" cstate="print"/>
          <a:srcRect/>
          <a:stretch>
            <a:fillRect/>
          </a:stretch>
        </p:blipFill>
        <p:spPr bwMode="auto">
          <a:xfrm>
            <a:off x="5486400" y="1219200"/>
            <a:ext cx="2526383" cy="4852658"/>
          </a:xfrm>
          <a:prstGeom prst="rect">
            <a:avLst/>
          </a:prstGeom>
          <a:noFill/>
        </p:spPr>
      </p:pic>
      <p:pic>
        <p:nvPicPr>
          <p:cNvPr id="3075" name="Picture 3" descr="C:\Users\adam.g.king\Desktop\sowers.png"/>
          <p:cNvPicPr>
            <a:picLocks noChangeAspect="1" noChangeArrowheads="1"/>
          </p:cNvPicPr>
          <p:nvPr/>
        </p:nvPicPr>
        <p:blipFill>
          <a:blip r:embed="rId3" cstate="print"/>
          <a:srcRect/>
          <a:stretch>
            <a:fillRect/>
          </a:stretch>
        </p:blipFill>
        <p:spPr bwMode="auto">
          <a:xfrm>
            <a:off x="3352800" y="1219200"/>
            <a:ext cx="2144700" cy="486387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6324600" cy="749300"/>
          </a:xfrm>
        </p:spPr>
        <p:txBody>
          <a:bodyPr>
            <a:noAutofit/>
          </a:bodyPr>
          <a:lstStyle/>
          <a:p>
            <a:r>
              <a:rPr lang="en-US" sz="3200" dirty="0" smtClean="0"/>
              <a:t>60mm Assistant Gunner 105</a:t>
            </a:r>
            <a:r>
              <a:rPr lang="en-US" sz="3200" u="sng" dirty="0" smtClean="0"/>
              <a:t>Lbs</a:t>
            </a:r>
            <a:endParaRPr lang="en-US" sz="3200" u="sng" dirty="0"/>
          </a:p>
        </p:txBody>
      </p:sp>
      <p:sp>
        <p:nvSpPr>
          <p:cNvPr id="7"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smtClean="0"/>
              <a:t>60mm HE (5rds)</a:t>
            </a:r>
          </a:p>
          <a:p>
            <a:pPr>
              <a:buFont typeface="Arial" pitchFamily="34" charset="0"/>
              <a:buChar char="•"/>
            </a:pPr>
            <a:endParaRPr lang="en-US" sz="1600" dirty="0" smtClean="0"/>
          </a:p>
        </p:txBody>
      </p:sp>
      <p:sp>
        <p:nvSpPr>
          <p:cNvPr id="8" name="TextBox 7"/>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2052" name="Picture 4" descr="C:\Users\adam.g.king\Desktop\newsum2.png"/>
          <p:cNvPicPr>
            <a:picLocks noChangeAspect="1" noChangeArrowheads="1"/>
          </p:cNvPicPr>
          <p:nvPr/>
        </p:nvPicPr>
        <p:blipFill>
          <a:blip r:embed="rId2" cstate="print"/>
          <a:srcRect/>
          <a:stretch>
            <a:fillRect/>
          </a:stretch>
        </p:blipFill>
        <p:spPr bwMode="auto">
          <a:xfrm>
            <a:off x="5486400" y="1295400"/>
            <a:ext cx="2898181" cy="4475956"/>
          </a:xfrm>
          <a:prstGeom prst="rect">
            <a:avLst/>
          </a:prstGeom>
          <a:noFill/>
        </p:spPr>
      </p:pic>
      <p:pic>
        <p:nvPicPr>
          <p:cNvPr id="2053" name="Picture 5" descr="C:\Users\adam.g.king\Desktop\newsum1.png"/>
          <p:cNvPicPr>
            <a:picLocks noChangeAspect="1" noChangeArrowheads="1"/>
          </p:cNvPicPr>
          <p:nvPr/>
        </p:nvPicPr>
        <p:blipFill>
          <a:blip r:embed="rId3" cstate="print"/>
          <a:srcRect/>
          <a:stretch>
            <a:fillRect/>
          </a:stretch>
        </p:blipFill>
        <p:spPr bwMode="auto">
          <a:xfrm>
            <a:off x="3200400" y="1295400"/>
            <a:ext cx="2300030" cy="4487863"/>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5791200" cy="749300"/>
          </a:xfrm>
        </p:spPr>
        <p:txBody>
          <a:bodyPr>
            <a:noAutofit/>
          </a:bodyPr>
          <a:lstStyle/>
          <a:p>
            <a:r>
              <a:rPr lang="en-US" sz="3600" dirty="0" smtClean="0"/>
              <a:t>Wolf Hound Operator </a:t>
            </a:r>
            <a:r>
              <a:rPr lang="en-US" sz="3600" u="sng" dirty="0" smtClean="0"/>
              <a:t>112Lbs</a:t>
            </a:r>
            <a:endParaRPr lang="en-US" sz="3600" u="sng" dirty="0"/>
          </a:p>
        </p:txBody>
      </p:sp>
      <p:sp>
        <p:nvSpPr>
          <p:cNvPr id="7" name="Text Placeholder 3"/>
          <p:cNvSpPr>
            <a:spLocks noGrp="1"/>
          </p:cNvSpPr>
          <p:nvPr>
            <p:ph type="body" sz="half" idx="2"/>
          </p:nvPr>
        </p:nvSpPr>
        <p:spPr>
          <a:xfrm>
            <a:off x="228600" y="990600"/>
            <a:ext cx="3008313" cy="1841500"/>
          </a:xfrm>
        </p:spPr>
        <p:txBody>
          <a:bodyPr>
            <a:normAutofit/>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smtClean="0"/>
              <a:t>Wolf Hound</a:t>
            </a:r>
          </a:p>
          <a:p>
            <a:pPr>
              <a:buFont typeface="Arial" pitchFamily="34" charset="0"/>
              <a:buChar char="•"/>
            </a:pPr>
            <a:r>
              <a:rPr lang="en-US" sz="1600" dirty="0" smtClean="0"/>
              <a:t>5590 x 6</a:t>
            </a:r>
          </a:p>
          <a:p>
            <a:pPr>
              <a:buFont typeface="Arial" pitchFamily="34" charset="0"/>
              <a:buChar char="•"/>
            </a:pPr>
            <a:endParaRPr lang="en-US" dirty="0"/>
          </a:p>
        </p:txBody>
      </p:sp>
      <p:sp>
        <p:nvSpPr>
          <p:cNvPr id="8" name="TextBox 7"/>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4098" name="Picture 2" descr="D:\Re-Redo\Wolfhound (2).JPG"/>
          <p:cNvPicPr>
            <a:picLocks noChangeAspect="1" noChangeArrowheads="1"/>
          </p:cNvPicPr>
          <p:nvPr/>
        </p:nvPicPr>
        <p:blipFill>
          <a:blip r:embed="rId2" cstate="print"/>
          <a:srcRect/>
          <a:stretch>
            <a:fillRect/>
          </a:stretch>
        </p:blipFill>
        <p:spPr bwMode="auto">
          <a:xfrm>
            <a:off x="5410200" y="1447800"/>
            <a:ext cx="3403997" cy="4538663"/>
          </a:xfrm>
          <a:prstGeom prst="rect">
            <a:avLst/>
          </a:prstGeom>
          <a:noFill/>
        </p:spPr>
      </p:pic>
      <p:pic>
        <p:nvPicPr>
          <p:cNvPr id="4099" name="Picture 3" descr="D:\Re-Redo\Wolfhound (1).JPG"/>
          <p:cNvPicPr>
            <a:picLocks noChangeAspect="1" noChangeArrowheads="1"/>
          </p:cNvPicPr>
          <p:nvPr/>
        </p:nvPicPr>
        <p:blipFill>
          <a:blip r:embed="rId3" cstate="print"/>
          <a:srcRect/>
          <a:stretch>
            <a:fillRect/>
          </a:stretch>
        </p:blipFill>
        <p:spPr bwMode="auto">
          <a:xfrm>
            <a:off x="2362200" y="1447800"/>
            <a:ext cx="3390900" cy="4521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The following Paratroopers are equipped with a very light 72hr load. “Snivel, lickies and chewies” have been sacrificed to keep the weight down as much as possible. </a:t>
            </a:r>
          </a:p>
          <a:p>
            <a:endParaRPr lang="en-US" dirty="0" smtClean="0"/>
          </a:p>
          <a:p>
            <a:r>
              <a:rPr lang="en-US" dirty="0" smtClean="0"/>
              <a:t>They were all weighed wearing their full load and then again without any equipment. </a:t>
            </a:r>
          </a:p>
          <a:p>
            <a:endParaRPr lang="en-US" dirty="0" smtClean="0"/>
          </a:p>
          <a:p>
            <a:r>
              <a:rPr lang="en-US" dirty="0" smtClean="0"/>
              <a:t>They were weighed carrying all required individual equipment for operations i.e. Goldie, Mine hound, Gizmo, Thor</a:t>
            </a: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696200" cy="749300"/>
          </a:xfrm>
        </p:spPr>
        <p:txBody>
          <a:bodyPr>
            <a:noAutofit/>
          </a:bodyPr>
          <a:lstStyle/>
          <a:p>
            <a:r>
              <a:rPr lang="en-US" sz="3600" dirty="0" smtClean="0"/>
              <a:t>LLVI Team Member </a:t>
            </a:r>
            <a:r>
              <a:rPr lang="en-US" sz="3600" u="sng" dirty="0" smtClean="0"/>
              <a:t>151Lbs</a:t>
            </a:r>
            <a:endParaRPr lang="en-US" sz="3600" u="sng" dirty="0"/>
          </a:p>
        </p:txBody>
      </p:sp>
      <p:sp>
        <p:nvSpPr>
          <p:cNvPr id="7" name="Text Placeholder 3"/>
          <p:cNvSpPr>
            <a:spLocks noGrp="1"/>
          </p:cNvSpPr>
          <p:nvPr>
            <p:ph type="body" sz="half" idx="2"/>
          </p:nvPr>
        </p:nvSpPr>
        <p:spPr>
          <a:xfrm>
            <a:off x="228600" y="990600"/>
            <a:ext cx="3008313" cy="2133600"/>
          </a:xfrm>
        </p:spPr>
        <p:txBody>
          <a:bodyPr>
            <a:normAutofit fontScale="92500" lnSpcReduction="20000"/>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PVS-14</a:t>
            </a:r>
          </a:p>
          <a:p>
            <a:pPr>
              <a:buFont typeface="Arial" pitchFamily="34" charset="0"/>
              <a:buChar char="•"/>
            </a:pPr>
            <a:r>
              <a:rPr lang="en-US" sz="1600" dirty="0" smtClean="0"/>
              <a:t>(</a:t>
            </a:r>
            <a:r>
              <a:rPr lang="en-US" sz="1600" dirty="0" err="1" smtClean="0"/>
              <a:t>Ruck</a:t>
            </a:r>
            <a:r>
              <a:rPr lang="en-US" sz="1600" dirty="0" smtClean="0"/>
              <a:t> 1) PRD-13 Brain       w/Antenna</a:t>
            </a:r>
          </a:p>
          <a:p>
            <a:pPr>
              <a:buFont typeface="Arial" pitchFamily="34" charset="0"/>
              <a:buChar char="•"/>
            </a:pPr>
            <a:r>
              <a:rPr lang="en-US" sz="1600" dirty="0"/>
              <a:t> </a:t>
            </a:r>
            <a:r>
              <a:rPr lang="en-US" sz="1600" dirty="0" smtClean="0"/>
              <a:t>(</a:t>
            </a:r>
            <a:r>
              <a:rPr lang="en-US" sz="1600" dirty="0" err="1" smtClean="0"/>
              <a:t>Ruck</a:t>
            </a:r>
            <a:r>
              <a:rPr lang="en-US" sz="1600" dirty="0" smtClean="0"/>
              <a:t> 1)5590 Batteries (2)</a:t>
            </a:r>
          </a:p>
          <a:p>
            <a:pPr>
              <a:buFont typeface="Arial" pitchFamily="34" charset="0"/>
              <a:buChar char="•"/>
            </a:pPr>
            <a:r>
              <a:rPr lang="en-US" sz="1600" dirty="0" smtClean="0"/>
              <a:t>(</a:t>
            </a:r>
            <a:r>
              <a:rPr lang="en-US" sz="1600" dirty="0" err="1" smtClean="0"/>
              <a:t>Ruck</a:t>
            </a:r>
            <a:r>
              <a:rPr lang="en-US" sz="1600" dirty="0" smtClean="0"/>
              <a:t> 1) Harris 152</a:t>
            </a:r>
          </a:p>
          <a:p>
            <a:pPr>
              <a:buFont typeface="Arial" pitchFamily="34" charset="0"/>
              <a:buChar char="•"/>
            </a:pPr>
            <a:r>
              <a:rPr lang="en-US" sz="1600" dirty="0" smtClean="0"/>
              <a:t>(</a:t>
            </a:r>
            <a:r>
              <a:rPr lang="en-US" sz="1600" dirty="0" err="1" smtClean="0"/>
              <a:t>Ruck</a:t>
            </a:r>
            <a:r>
              <a:rPr lang="en-US" sz="1600" dirty="0" smtClean="0"/>
              <a:t> 2) DF Antenna  w/cable</a:t>
            </a:r>
          </a:p>
          <a:p>
            <a:pPr>
              <a:buFont typeface="Arial" pitchFamily="34" charset="0"/>
              <a:buChar char="•"/>
            </a:pPr>
            <a:r>
              <a:rPr lang="en-US" sz="1600" dirty="0" smtClean="0"/>
              <a:t>(</a:t>
            </a:r>
            <a:r>
              <a:rPr lang="en-US" sz="1600" dirty="0" err="1" smtClean="0"/>
              <a:t>Ruck</a:t>
            </a:r>
            <a:r>
              <a:rPr lang="en-US" sz="1600" dirty="0" smtClean="0"/>
              <a:t> 2) Binoculars</a:t>
            </a:r>
          </a:p>
          <a:p>
            <a:pPr>
              <a:buFont typeface="Arial" pitchFamily="34" charset="0"/>
              <a:buChar char="•"/>
            </a:pPr>
            <a:r>
              <a:rPr lang="en-US" sz="1600" dirty="0" smtClean="0"/>
              <a:t>(</a:t>
            </a:r>
            <a:r>
              <a:rPr lang="en-US" sz="1600" dirty="0" err="1" smtClean="0"/>
              <a:t>Ruck</a:t>
            </a:r>
            <a:r>
              <a:rPr lang="en-US" sz="1600" dirty="0" smtClean="0"/>
              <a:t> 2) 5590 Batteries (6)</a:t>
            </a:r>
          </a:p>
          <a:p>
            <a:endParaRPr lang="en-US" dirty="0" smtClean="0"/>
          </a:p>
          <a:p>
            <a:pPr>
              <a:buFont typeface="Arial" pitchFamily="34" charset="0"/>
              <a:buChar char="•"/>
            </a:pPr>
            <a:endParaRPr lang="en-US" dirty="0"/>
          </a:p>
        </p:txBody>
      </p:sp>
      <p:sp>
        <p:nvSpPr>
          <p:cNvPr id="8" name="TextBox 7"/>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9" name="Picture 8" descr="SAM_0167.JPG"/>
          <p:cNvPicPr>
            <a:picLocks noChangeAspect="1"/>
          </p:cNvPicPr>
          <p:nvPr/>
        </p:nvPicPr>
        <p:blipFill>
          <a:blip r:embed="rId2" cstate="print"/>
          <a:srcRect r="47"/>
          <a:stretch>
            <a:fillRect/>
          </a:stretch>
        </p:blipFill>
        <p:spPr>
          <a:xfrm>
            <a:off x="2667000" y="914400"/>
            <a:ext cx="2895600" cy="5943600"/>
          </a:xfrm>
          <a:prstGeom prst="rect">
            <a:avLst/>
          </a:prstGeom>
        </p:spPr>
      </p:pic>
      <p:pic>
        <p:nvPicPr>
          <p:cNvPr id="10" name="Picture 9" descr="SAM_0169.JPG"/>
          <p:cNvPicPr>
            <a:picLocks noChangeAspect="1"/>
          </p:cNvPicPr>
          <p:nvPr/>
        </p:nvPicPr>
        <p:blipFill>
          <a:blip r:embed="rId3" cstate="print"/>
          <a:stretch>
            <a:fillRect/>
          </a:stretch>
        </p:blipFill>
        <p:spPr>
          <a:xfrm>
            <a:off x="5562600" y="914400"/>
            <a:ext cx="3581400" cy="59436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p:spPr>
        <p:txBody>
          <a:bodyPr>
            <a:normAutofit/>
          </a:bodyPr>
          <a:lstStyle/>
          <a:p>
            <a:r>
              <a:rPr lang="en-US" sz="2800" dirty="0" smtClean="0"/>
              <a:t>Weight Variation from OEF III to OEF XIII</a:t>
            </a:r>
            <a:endParaRPr lang="en-US" sz="2800" dirty="0"/>
          </a:p>
        </p:txBody>
      </p:sp>
      <p:sp>
        <p:nvSpPr>
          <p:cNvPr id="4" name="Text Placeholder 1"/>
          <p:cNvSpPr>
            <a:spLocks noGrp="1"/>
          </p:cNvSpPr>
          <p:nvPr>
            <p:ph type="body" sz="quarter" idx="10"/>
          </p:nvPr>
        </p:nvSpPr>
        <p:spPr>
          <a:xfrm>
            <a:off x="152400" y="1295400"/>
            <a:ext cx="8839200" cy="5410200"/>
          </a:xfrm>
        </p:spPr>
        <p:txBody>
          <a:bodyPr>
            <a:normAutofit fontScale="55000" lnSpcReduction="20000"/>
          </a:bodyPr>
          <a:lstStyle/>
          <a:p>
            <a:r>
              <a:rPr lang="en-US" dirty="0" smtClean="0"/>
              <a:t>Items like t-shirts, Bivy bag, bayonet, sling rope, sleeping pad, fleece cap, entrenching tools, demolitions,  CW gloves, 500ml intravenous fluid bag, M117 claymore mines, and a 60mm rounds are not usually carried by platoons during OEF XIII.</a:t>
            </a:r>
          </a:p>
          <a:p>
            <a:endParaRPr lang="en-US" dirty="0" smtClean="0"/>
          </a:p>
          <a:p>
            <a:r>
              <a:rPr lang="en-US" dirty="0" smtClean="0"/>
              <a:t>The PL, PSG, SL’s, TL’s, GRN’s, R’s, and FO all carry 2 5590 batteries (6 lbs) for the Thor system. For a total 36 batteries (108 lbs!) per platoon. Which allows each Thor system to run for roughly </a:t>
            </a:r>
            <a:r>
              <a:rPr lang="en-US" u="sng" dirty="0" smtClean="0"/>
              <a:t>21hrs</a:t>
            </a:r>
            <a:r>
              <a:rPr lang="en-US" dirty="0" smtClean="0"/>
              <a:t> during the 72hr operation. </a:t>
            </a:r>
          </a:p>
          <a:p>
            <a:pPr>
              <a:buNone/>
            </a:pPr>
            <a:endParaRPr lang="en-US" dirty="0" smtClean="0"/>
          </a:p>
          <a:p>
            <a:r>
              <a:rPr lang="en-US" dirty="0" smtClean="0"/>
              <a:t>Grenadiers are carrying 10 HEDP as opposed to 26 HEDP(OEFIII). Instead they carry the Goldie and batteries.</a:t>
            </a:r>
          </a:p>
          <a:p>
            <a:endParaRPr lang="en-US" dirty="0" smtClean="0"/>
          </a:p>
          <a:p>
            <a:r>
              <a:rPr lang="en-US" dirty="0" smtClean="0"/>
              <a:t>The AT gunner carries the M3 CG with 4 rounds as opposed to the Javelin with 1 round. (the M3 needs to be adopted into the MTO&amp;E, it is an outstanding weapon with a wide variety of rounds like Anti-Armor, HE, Airburst, and ASM. It would be a great addition to a Rifle Platoon)</a:t>
            </a:r>
          </a:p>
          <a:p>
            <a:endParaRPr lang="en-US" dirty="0" smtClean="0"/>
          </a:p>
          <a:p>
            <a:r>
              <a:rPr lang="en-US" dirty="0" smtClean="0"/>
              <a:t>Force cap has reduced the size of the infantry platoon. The overall weight carried by the individual would be lower, but due to being force capped most rifle squads are running at 7 men. Machinegun teams are either 2 or 3 men. This leaves most platoons around 28 personal instead of the 40 they would usually have.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8839200" cy="914400"/>
          </a:xfrm>
        </p:spPr>
        <p:txBody>
          <a:bodyPr/>
          <a:lstStyle/>
          <a:p>
            <a:r>
              <a:rPr lang="en-US" dirty="0" smtClean="0"/>
              <a:t>Platoon Headquarters</a:t>
            </a:r>
            <a:endParaRPr lang="en-US" dirty="0"/>
          </a:p>
        </p:txBody>
      </p:sp>
      <p:graphicFrame>
        <p:nvGraphicFramePr>
          <p:cNvPr id="4" name="Chart 3"/>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8839200" cy="914400"/>
          </a:xfrm>
        </p:spPr>
        <p:txBody>
          <a:bodyPr/>
          <a:lstStyle/>
          <a:p>
            <a:r>
              <a:rPr lang="en-US" dirty="0" smtClean="0"/>
              <a:t>Rifle Squad with MG</a:t>
            </a:r>
            <a:endParaRPr lang="en-US" dirty="0"/>
          </a:p>
        </p:txBody>
      </p:sp>
      <p:graphicFrame>
        <p:nvGraphicFramePr>
          <p:cNvPr id="4" name="Chart 3"/>
          <p:cNvGraphicFramePr/>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8839200" cy="914400"/>
          </a:xfrm>
        </p:spPr>
        <p:txBody>
          <a:bodyPr>
            <a:normAutofit/>
          </a:bodyPr>
          <a:lstStyle/>
          <a:p>
            <a:r>
              <a:rPr lang="en-US" sz="3200" dirty="0" smtClean="0"/>
              <a:t>Anti-Tank, 60mm Mortar &amp; WolfHound</a:t>
            </a:r>
            <a:endParaRPr lang="en-US" sz="3200" dirty="0"/>
          </a:p>
        </p:txBody>
      </p:sp>
      <p:graphicFrame>
        <p:nvGraphicFramePr>
          <p:cNvPr id="10" name="Chart 9"/>
          <p:cNvGraphicFramePr/>
          <p:nvPr/>
        </p:nvGraphicFramePr>
        <p:xfrm>
          <a:off x="228600" y="990600"/>
          <a:ext cx="8915400" cy="5867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r>
              <a:rPr lang="en-US" dirty="0" smtClean="0"/>
              <a:t>While new materials and designs have reduced the basic equipment weight carried, the addition of special of equipment i.e. Thor, Mine Hound, Gizmo, Goldie and Wolf Hound has increased our overall weight. The ability to find IEDs, caches and intercept enemy communications is a combat multiplier but they have also negated the weight saved from newer designs/materials.</a:t>
            </a:r>
          </a:p>
          <a:p>
            <a:endParaRPr lang="en-US" dirty="0" smtClean="0"/>
          </a:p>
          <a:p>
            <a:r>
              <a:rPr lang="en-US" dirty="0" smtClean="0"/>
              <a:t>Body armor weight has gone from 17.50lbs to 28lbs due to the addition of side plates and the upgrade to E-SAPI plates. </a:t>
            </a:r>
          </a:p>
          <a:p>
            <a:pPr>
              <a:buNone/>
            </a:pPr>
            <a:endParaRPr lang="en-US" dirty="0" smtClean="0"/>
          </a:p>
          <a:p>
            <a:r>
              <a:rPr lang="en-US" dirty="0" smtClean="0"/>
              <a:t>Due to the sensitive nature and the necessity to have the equipment on you for it to function (Thor, wolfhound etc) storing rucks in a cache at an ORP is not an option. When contact is made maneuver is difficult. AWT, CAS and Indirect fires are relied upon heavily to destroy the enemy. </a:t>
            </a:r>
          </a:p>
          <a:p>
            <a:endParaRPr lang="en-US" dirty="0" smtClean="0"/>
          </a:p>
          <a:p>
            <a:pPr>
              <a:buNone/>
            </a:pPr>
            <a:endParaRPr lang="en-US" dirty="0" smtClean="0"/>
          </a:p>
          <a:p>
            <a:endParaRPr lang="en-US" dirty="0" smtClean="0"/>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buNone/>
            </a:pPr>
            <a:r>
              <a:rPr lang="en-US" dirty="0" smtClean="0"/>
              <a:t>Report on 2/504 PIR during OEF III about weight carried during operations</a:t>
            </a:r>
          </a:p>
          <a:p>
            <a:pPr>
              <a:buNone/>
            </a:pPr>
            <a:r>
              <a:rPr lang="en-US" u="sng" dirty="0" smtClean="0">
                <a:solidFill>
                  <a:schemeClr val="accent1"/>
                </a:solidFill>
                <a:hlinkClick r:id="rId2"/>
              </a:rPr>
              <a:t>http://thedonovan.com/archives/modernwarriorload/ModernWarriorsCombatLoadReport.pdf</a:t>
            </a:r>
            <a:endParaRPr lang="en-US" u="sng" dirty="0" smtClean="0">
              <a:solidFill>
                <a:schemeClr val="accent1"/>
              </a:solidFill>
            </a:endParaRPr>
          </a:p>
          <a:p>
            <a:pPr>
              <a:buNone/>
            </a:pPr>
            <a:r>
              <a:rPr lang="en-US" dirty="0" smtClean="0"/>
              <a:t>Online FM 21-18 Foot march </a:t>
            </a:r>
          </a:p>
          <a:p>
            <a:pPr>
              <a:buNone/>
            </a:pPr>
            <a:r>
              <a:rPr lang="en-US" dirty="0" smtClean="0">
                <a:solidFill>
                  <a:schemeClr val="accent1"/>
                </a:solidFill>
                <a:hlinkClick r:id="rId3"/>
              </a:rPr>
              <a:t>http://www.enlisted.info/field-manuals/fm-21-18-procedures-and-techniques-of-foot-marches.sh</a:t>
            </a:r>
            <a:endParaRPr lang="en-US" dirty="0" smtClean="0">
              <a:solidFill>
                <a:schemeClr val="accent1"/>
              </a:solidFill>
            </a:endParaRPr>
          </a:p>
          <a:p>
            <a:pPr>
              <a:buNone/>
            </a:pPr>
            <a:endParaRPr lang="en-US" dirty="0"/>
          </a:p>
        </p:txBody>
      </p:sp>
      <p:sp>
        <p:nvSpPr>
          <p:cNvPr id="3" name="Title 2"/>
          <p:cNvSpPr>
            <a:spLocks noGrp="1"/>
          </p:cNvSpPr>
          <p:nvPr>
            <p:ph type="title"/>
          </p:nvPr>
        </p:nvSpPr>
        <p:spPr/>
        <p:txBody>
          <a:bodyPr/>
          <a:lstStyle/>
          <a:p>
            <a:r>
              <a:rPr lang="en-US" dirty="0" smtClean="0"/>
              <a:t>Online resources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Average Paratrooper body weight </a:t>
            </a:r>
            <a:r>
              <a:rPr lang="en-US" u="sng" dirty="0" smtClean="0"/>
              <a:t>184.7lbs</a:t>
            </a:r>
          </a:p>
          <a:p>
            <a:endParaRPr lang="en-US" u="sng" dirty="0" smtClean="0"/>
          </a:p>
          <a:p>
            <a:r>
              <a:rPr lang="en-US" dirty="0" smtClean="0"/>
              <a:t>Average Paratrooper 72hr kit is </a:t>
            </a:r>
            <a:r>
              <a:rPr lang="en-US" u="sng" dirty="0" smtClean="0"/>
              <a:t>103.69lbs</a:t>
            </a:r>
          </a:p>
          <a:p>
            <a:endParaRPr lang="en-US" u="sng" dirty="0" smtClean="0"/>
          </a:p>
          <a:p>
            <a:r>
              <a:rPr lang="en-US" dirty="0" smtClean="0"/>
              <a:t>Paratroopers are carrying </a:t>
            </a:r>
            <a:r>
              <a:rPr lang="en-US" u="sng" dirty="0" smtClean="0"/>
              <a:t>55%</a:t>
            </a:r>
            <a:r>
              <a:rPr lang="en-US" dirty="0" smtClean="0"/>
              <a:t> of their bodyweight</a:t>
            </a:r>
          </a:p>
          <a:p>
            <a:endParaRPr lang="en-US" dirty="0" smtClean="0"/>
          </a:p>
          <a:p>
            <a:r>
              <a:rPr lang="en-US" dirty="0" smtClean="0"/>
              <a:t>The recommended fighting load for a conditioned soldier should not exceed </a:t>
            </a:r>
            <a:r>
              <a:rPr lang="en-US" u="sng" dirty="0" smtClean="0"/>
              <a:t>48lbs</a:t>
            </a:r>
            <a:r>
              <a:rPr lang="en-US" dirty="0" smtClean="0"/>
              <a:t> and the approach march load should not exceed </a:t>
            </a:r>
            <a:r>
              <a:rPr lang="en-US" u="sng" dirty="0" smtClean="0"/>
              <a:t>72lbs</a:t>
            </a:r>
            <a:r>
              <a:rPr lang="en-US" dirty="0" smtClean="0"/>
              <a:t> (FM 21-18)</a:t>
            </a:r>
          </a:p>
          <a:p>
            <a:endParaRPr lang="en-US" dirty="0" smtClean="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0"/>
            <a:ext cx="5257800" cy="749300"/>
          </a:xfrm>
        </p:spPr>
        <p:txBody>
          <a:bodyPr>
            <a:noAutofit/>
          </a:bodyPr>
          <a:lstStyle/>
          <a:p>
            <a:r>
              <a:rPr lang="en-US" sz="4000" dirty="0" smtClean="0"/>
              <a:t>Platoon Leader  </a:t>
            </a:r>
            <a:r>
              <a:rPr lang="en-US" sz="4000" u="sng" dirty="0" smtClean="0">
                <a:solidFill>
                  <a:schemeClr val="bg1"/>
                </a:solidFill>
              </a:rPr>
              <a:t>96Lbs</a:t>
            </a:r>
            <a:endParaRPr lang="en-US" sz="4000" u="sng" dirty="0">
              <a:solidFill>
                <a:schemeClr val="bg1"/>
              </a:solidFill>
            </a:endParaRPr>
          </a:p>
        </p:txBody>
      </p:sp>
      <p:sp>
        <p:nvSpPr>
          <p:cNvPr id="4" name="Text Placeholder 3"/>
          <p:cNvSpPr>
            <a:spLocks noGrp="1"/>
          </p:cNvSpPr>
          <p:nvPr>
            <p:ph type="body" sz="half" idx="2"/>
          </p:nvPr>
        </p:nvSpPr>
        <p:spPr>
          <a:xfrm>
            <a:off x="228600" y="990600"/>
            <a:ext cx="3008313" cy="1841500"/>
          </a:xfrm>
        </p:spPr>
        <p:txBody>
          <a:bodyPr>
            <a:normAutofit fontScale="92500" lnSpcReduction="20000"/>
          </a:bodyPr>
          <a:lstStyle/>
          <a:p>
            <a:pPr>
              <a:buFont typeface="Arial" pitchFamily="34" charset="0"/>
              <a:buChar char="•"/>
            </a:pPr>
            <a:r>
              <a:rPr lang="en-US" sz="1600" dirty="0"/>
              <a:t> </a:t>
            </a:r>
            <a:r>
              <a:rPr lang="en-US" sz="1700" dirty="0" smtClean="0"/>
              <a:t>M4  (7x30rd Magazines) </a:t>
            </a:r>
          </a:p>
          <a:p>
            <a:pPr>
              <a:buFont typeface="Arial" pitchFamily="34" charset="0"/>
              <a:buChar char="•"/>
            </a:pPr>
            <a:r>
              <a:rPr lang="en-US" sz="1700" dirty="0"/>
              <a:t> </a:t>
            </a:r>
            <a:r>
              <a:rPr lang="en-US" sz="1700" dirty="0" smtClean="0"/>
              <a:t>PRC-152 (batteries x3)</a:t>
            </a:r>
          </a:p>
          <a:p>
            <a:pPr>
              <a:buFont typeface="Arial" pitchFamily="34" charset="0"/>
              <a:buChar char="•"/>
            </a:pPr>
            <a:r>
              <a:rPr lang="en-US" sz="1700" dirty="0"/>
              <a:t> </a:t>
            </a:r>
            <a:r>
              <a:rPr lang="en-US" sz="1700" dirty="0" smtClean="0"/>
              <a:t>PVS-20</a:t>
            </a:r>
          </a:p>
          <a:p>
            <a:pPr>
              <a:buFont typeface="Arial" pitchFamily="34" charset="0"/>
              <a:buChar char="•"/>
            </a:pPr>
            <a:r>
              <a:rPr lang="en-US" sz="1700" dirty="0"/>
              <a:t> </a:t>
            </a:r>
            <a:r>
              <a:rPr lang="en-US" sz="1700" dirty="0" smtClean="0"/>
              <a:t>Trans AP</a:t>
            </a:r>
          </a:p>
          <a:p>
            <a:pPr>
              <a:buFont typeface="Arial" pitchFamily="34" charset="0"/>
              <a:buChar char="•"/>
            </a:pPr>
            <a:r>
              <a:rPr lang="en-US" sz="1700" dirty="0"/>
              <a:t> </a:t>
            </a:r>
            <a:r>
              <a:rPr lang="en-US" sz="1700" dirty="0" smtClean="0"/>
              <a:t>Pin Flare kit</a:t>
            </a:r>
          </a:p>
          <a:p>
            <a:pPr>
              <a:buFont typeface="Arial" pitchFamily="34" charset="0"/>
              <a:buChar char="•"/>
            </a:pPr>
            <a:r>
              <a:rPr lang="en-US" sz="1700" dirty="0" smtClean="0"/>
              <a:t>GPS </a:t>
            </a:r>
          </a:p>
          <a:p>
            <a:pPr>
              <a:buFont typeface="Arial" pitchFamily="34" charset="0"/>
              <a:buChar char="•"/>
            </a:pPr>
            <a:r>
              <a:rPr lang="en-US" sz="1700" dirty="0" smtClean="0"/>
              <a:t>VS-17 Panel</a:t>
            </a:r>
          </a:p>
          <a:p>
            <a:pPr>
              <a:buFont typeface="Arial" pitchFamily="34" charset="0"/>
              <a:buChar char="•"/>
            </a:pPr>
            <a:endParaRPr lang="en-US" dirty="0" smtClean="0"/>
          </a:p>
          <a:p>
            <a:pPr>
              <a:buFont typeface="Arial" pitchFamily="34" charset="0"/>
              <a:buChar char="•"/>
            </a:pPr>
            <a:endParaRPr lang="en-US" dirty="0"/>
          </a:p>
        </p:txBody>
      </p:sp>
      <p:sp>
        <p:nvSpPr>
          <p:cNvPr id="7" name="TextBox 6"/>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17409" name="Picture 1" descr="C:\Users\adam.g.king\Desktop\Jul 7, 2012\IMG_1412.jpg"/>
          <p:cNvPicPr>
            <a:picLocks noChangeAspect="1" noChangeArrowheads="1"/>
          </p:cNvPicPr>
          <p:nvPr/>
        </p:nvPicPr>
        <p:blipFill>
          <a:blip r:embed="rId2" cstate="print"/>
          <a:srcRect/>
          <a:stretch>
            <a:fillRect/>
          </a:stretch>
        </p:blipFill>
        <p:spPr bwMode="auto">
          <a:xfrm>
            <a:off x="2438400" y="1447800"/>
            <a:ext cx="3314700" cy="4419600"/>
          </a:xfrm>
          <a:prstGeom prst="rect">
            <a:avLst/>
          </a:prstGeom>
          <a:noFill/>
        </p:spPr>
      </p:pic>
      <p:pic>
        <p:nvPicPr>
          <p:cNvPr id="17411" name="Picture 3" descr="C:\Users\adam.g.king\Desktop\Jul 7, 2012\IMG_1414.jpg"/>
          <p:cNvPicPr>
            <a:picLocks noChangeAspect="1" noChangeArrowheads="1"/>
          </p:cNvPicPr>
          <p:nvPr/>
        </p:nvPicPr>
        <p:blipFill>
          <a:blip r:embed="rId3" cstate="print"/>
          <a:srcRect/>
          <a:stretch>
            <a:fillRect/>
          </a:stretch>
        </p:blipFill>
        <p:spPr bwMode="auto">
          <a:xfrm>
            <a:off x="5638800" y="1447800"/>
            <a:ext cx="3314700" cy="4419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5486400" cy="749300"/>
          </a:xfrm>
        </p:spPr>
        <p:txBody>
          <a:bodyPr>
            <a:noAutofit/>
          </a:bodyPr>
          <a:lstStyle/>
          <a:p>
            <a:r>
              <a:rPr lang="en-US" sz="4000" dirty="0" smtClean="0"/>
              <a:t>Platoon Sergeant </a:t>
            </a:r>
            <a:r>
              <a:rPr lang="en-US" sz="4000" u="sng" dirty="0" smtClean="0">
                <a:solidFill>
                  <a:schemeClr val="bg1"/>
                </a:solidFill>
              </a:rPr>
              <a:t>98Lbs</a:t>
            </a:r>
            <a:endParaRPr lang="en-US" sz="4000" u="sng" dirty="0">
              <a:solidFill>
                <a:schemeClr val="bg1"/>
              </a:solidFill>
            </a:endParaRPr>
          </a:p>
        </p:txBody>
      </p:sp>
      <p:sp>
        <p:nvSpPr>
          <p:cNvPr id="4" name="Text Placeholder 3"/>
          <p:cNvSpPr>
            <a:spLocks noGrp="1"/>
          </p:cNvSpPr>
          <p:nvPr>
            <p:ph type="body" sz="half" idx="2"/>
          </p:nvPr>
        </p:nvSpPr>
        <p:spPr>
          <a:xfrm>
            <a:off x="228600" y="990600"/>
            <a:ext cx="3008313" cy="1841500"/>
          </a:xfrm>
        </p:spPr>
        <p:txBody>
          <a:bodyPr>
            <a:normAutofit lnSpcReduction="10000"/>
          </a:bodyPr>
          <a:lstStyle/>
          <a:p>
            <a:pPr>
              <a:buFont typeface="Arial" pitchFamily="34" charset="0"/>
              <a:buChar char="•"/>
            </a:pPr>
            <a:r>
              <a:rPr lang="en-US" sz="1600" dirty="0"/>
              <a:t> </a:t>
            </a:r>
            <a:r>
              <a:rPr lang="en-US" sz="1700" dirty="0" smtClean="0"/>
              <a:t>M4  (7x30rd Magazines) </a:t>
            </a:r>
          </a:p>
          <a:p>
            <a:pPr>
              <a:buFont typeface="Arial" pitchFamily="34" charset="0"/>
              <a:buChar char="•"/>
            </a:pPr>
            <a:r>
              <a:rPr lang="en-US" sz="1700" dirty="0"/>
              <a:t> </a:t>
            </a:r>
            <a:r>
              <a:rPr lang="en-US" sz="1700" dirty="0" smtClean="0"/>
              <a:t>PRC-152 (batteries x3)</a:t>
            </a:r>
          </a:p>
          <a:p>
            <a:pPr>
              <a:buFont typeface="Arial" pitchFamily="34" charset="0"/>
              <a:buChar char="•"/>
            </a:pPr>
            <a:r>
              <a:rPr lang="en-US" sz="1700" dirty="0"/>
              <a:t> </a:t>
            </a:r>
            <a:r>
              <a:rPr lang="en-US" sz="1700" dirty="0" smtClean="0"/>
              <a:t>PVS-20</a:t>
            </a:r>
          </a:p>
          <a:p>
            <a:pPr>
              <a:buFont typeface="Arial" pitchFamily="34" charset="0"/>
              <a:buChar char="•"/>
            </a:pPr>
            <a:r>
              <a:rPr lang="en-US" sz="1700" dirty="0"/>
              <a:t> </a:t>
            </a:r>
            <a:r>
              <a:rPr lang="en-US" sz="1700" dirty="0" smtClean="0"/>
              <a:t>Trans AP</a:t>
            </a:r>
          </a:p>
          <a:p>
            <a:pPr>
              <a:buFont typeface="Arial" pitchFamily="34" charset="0"/>
              <a:buChar char="•"/>
            </a:pPr>
            <a:r>
              <a:rPr lang="en-US" sz="1700" dirty="0"/>
              <a:t> </a:t>
            </a:r>
            <a:r>
              <a:rPr lang="en-US" sz="1700" dirty="0" smtClean="0"/>
              <a:t>Smoke Grenade</a:t>
            </a:r>
          </a:p>
          <a:p>
            <a:pPr>
              <a:buFont typeface="Arial" pitchFamily="34" charset="0"/>
              <a:buChar char="•"/>
            </a:pPr>
            <a:r>
              <a:rPr lang="en-US" sz="1700" dirty="0" smtClean="0"/>
              <a:t>GPS </a:t>
            </a:r>
          </a:p>
          <a:p>
            <a:pPr>
              <a:buFont typeface="Arial" pitchFamily="34" charset="0"/>
              <a:buChar char="•"/>
            </a:pPr>
            <a:endParaRPr lang="en-US" dirty="0" smtClean="0"/>
          </a:p>
          <a:p>
            <a:pPr>
              <a:buFont typeface="Arial" pitchFamily="34" charset="0"/>
              <a:buChar char="•"/>
            </a:pPr>
            <a:endParaRPr lang="en-US" dirty="0"/>
          </a:p>
        </p:txBody>
      </p:sp>
      <p:sp>
        <p:nvSpPr>
          <p:cNvPr id="7" name="TextBox 6"/>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16385" name="Picture 1" descr="C:\Users\adam.g.king\Desktop\Jul 7, 2012\IMG_1409.jpg"/>
          <p:cNvPicPr>
            <a:picLocks noChangeAspect="1" noChangeArrowheads="1"/>
          </p:cNvPicPr>
          <p:nvPr/>
        </p:nvPicPr>
        <p:blipFill>
          <a:blip r:embed="rId2" cstate="print"/>
          <a:srcRect/>
          <a:stretch>
            <a:fillRect/>
          </a:stretch>
        </p:blipFill>
        <p:spPr bwMode="auto">
          <a:xfrm>
            <a:off x="2438400" y="1524000"/>
            <a:ext cx="3257550" cy="4343400"/>
          </a:xfrm>
          <a:prstGeom prst="rect">
            <a:avLst/>
          </a:prstGeom>
          <a:noFill/>
        </p:spPr>
      </p:pic>
      <p:pic>
        <p:nvPicPr>
          <p:cNvPr id="16387" name="Picture 3" descr="C:\Users\adam.g.king\Desktop\Jul 7, 2012\IMG_1411.jpg"/>
          <p:cNvPicPr>
            <a:picLocks noChangeAspect="1" noChangeArrowheads="1"/>
          </p:cNvPicPr>
          <p:nvPr/>
        </p:nvPicPr>
        <p:blipFill>
          <a:blip r:embed="rId3" cstate="print"/>
          <a:srcRect/>
          <a:stretch>
            <a:fillRect/>
          </a:stretch>
        </p:blipFill>
        <p:spPr bwMode="auto">
          <a:xfrm>
            <a:off x="5638800" y="1524000"/>
            <a:ext cx="3276600" cy="43688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0"/>
            <a:ext cx="4876800" cy="749300"/>
          </a:xfrm>
        </p:spPr>
        <p:txBody>
          <a:bodyPr>
            <a:noAutofit/>
          </a:bodyPr>
          <a:lstStyle/>
          <a:p>
            <a:r>
              <a:rPr lang="en-US" sz="4000" dirty="0" smtClean="0"/>
              <a:t>Squad Leader  </a:t>
            </a:r>
            <a:r>
              <a:rPr lang="en-US" sz="4000" u="sng" dirty="0" smtClean="0">
                <a:solidFill>
                  <a:schemeClr val="bg1"/>
                </a:solidFill>
              </a:rPr>
              <a:t>100Lbs</a:t>
            </a:r>
            <a:endParaRPr lang="en-US" sz="4000" u="sng" dirty="0">
              <a:solidFill>
                <a:schemeClr val="bg1"/>
              </a:solidFill>
            </a:endParaRPr>
          </a:p>
        </p:txBody>
      </p:sp>
      <p:sp>
        <p:nvSpPr>
          <p:cNvPr id="4" name="Text Placeholder 3"/>
          <p:cNvSpPr>
            <a:spLocks noGrp="1"/>
          </p:cNvSpPr>
          <p:nvPr>
            <p:ph type="body" sz="half" idx="2"/>
          </p:nvPr>
        </p:nvSpPr>
        <p:spPr>
          <a:xfrm>
            <a:off x="228600" y="990600"/>
            <a:ext cx="3048000" cy="2209800"/>
          </a:xfrm>
        </p:spPr>
        <p:txBody>
          <a:bodyPr>
            <a:normAutofit fontScale="62500" lnSpcReduction="20000"/>
          </a:bodyPr>
          <a:lstStyle/>
          <a:p>
            <a:pPr>
              <a:buFont typeface="Arial" pitchFamily="34" charset="0"/>
              <a:buChar char="•"/>
            </a:pPr>
            <a:r>
              <a:rPr lang="en-US" sz="1600" dirty="0"/>
              <a:t> </a:t>
            </a:r>
            <a:r>
              <a:rPr lang="en-US" sz="1700" dirty="0" smtClean="0"/>
              <a:t>M4  (7x30rd Magazines) </a:t>
            </a:r>
          </a:p>
          <a:p>
            <a:pPr>
              <a:buFont typeface="Arial" pitchFamily="34" charset="0"/>
              <a:buChar char="•"/>
            </a:pPr>
            <a:r>
              <a:rPr lang="en-US" sz="1700" dirty="0"/>
              <a:t> </a:t>
            </a:r>
            <a:r>
              <a:rPr lang="en-US" sz="1700" dirty="0" smtClean="0"/>
              <a:t>PRC-152 (batteries x3)</a:t>
            </a:r>
          </a:p>
          <a:p>
            <a:pPr>
              <a:buFont typeface="Arial" pitchFamily="34" charset="0"/>
              <a:buChar char="•"/>
            </a:pPr>
            <a:r>
              <a:rPr lang="en-US" sz="1700" dirty="0"/>
              <a:t> </a:t>
            </a:r>
            <a:r>
              <a:rPr lang="en-US" sz="1700" dirty="0" smtClean="0"/>
              <a:t>PVS-20</a:t>
            </a:r>
          </a:p>
          <a:p>
            <a:pPr>
              <a:buFont typeface="Arial" pitchFamily="34" charset="0"/>
              <a:buChar char="•"/>
            </a:pPr>
            <a:r>
              <a:rPr lang="en-US" sz="1700" dirty="0"/>
              <a:t> </a:t>
            </a:r>
            <a:r>
              <a:rPr lang="en-US" sz="1700" dirty="0" smtClean="0"/>
              <a:t>Trans AP</a:t>
            </a:r>
          </a:p>
          <a:p>
            <a:pPr>
              <a:buFont typeface="Arial" pitchFamily="34" charset="0"/>
              <a:buChar char="•"/>
            </a:pPr>
            <a:r>
              <a:rPr lang="en-US" sz="1700" dirty="0"/>
              <a:t> </a:t>
            </a:r>
            <a:r>
              <a:rPr lang="en-US" sz="1700" dirty="0" smtClean="0"/>
              <a:t>M67 Frag Grenade</a:t>
            </a:r>
          </a:p>
          <a:p>
            <a:pPr>
              <a:buFont typeface="Arial" pitchFamily="34" charset="0"/>
              <a:buChar char="•"/>
            </a:pPr>
            <a:r>
              <a:rPr lang="en-US" sz="1700" dirty="0"/>
              <a:t> </a:t>
            </a:r>
            <a:r>
              <a:rPr lang="en-US" sz="1700" dirty="0" smtClean="0"/>
              <a:t>Pin Flare kit</a:t>
            </a:r>
          </a:p>
          <a:p>
            <a:pPr>
              <a:buFont typeface="Arial" pitchFamily="34" charset="0"/>
              <a:buChar char="•"/>
            </a:pPr>
            <a:r>
              <a:rPr lang="en-US" sz="1700" dirty="0" smtClean="0"/>
              <a:t>Smoke Grenade</a:t>
            </a:r>
          </a:p>
          <a:p>
            <a:pPr>
              <a:buFont typeface="Arial" pitchFamily="34" charset="0"/>
              <a:buChar char="•"/>
            </a:pPr>
            <a:r>
              <a:rPr lang="en-US" sz="1700" dirty="0"/>
              <a:t> </a:t>
            </a:r>
            <a:r>
              <a:rPr lang="en-US" sz="1700" dirty="0" smtClean="0"/>
              <a:t>HIIDE System</a:t>
            </a:r>
          </a:p>
          <a:p>
            <a:pPr>
              <a:buFont typeface="Arial" pitchFamily="34" charset="0"/>
              <a:buChar char="•"/>
            </a:pPr>
            <a:r>
              <a:rPr lang="en-US" sz="1700" dirty="0" smtClean="0"/>
              <a:t>GPS </a:t>
            </a:r>
          </a:p>
          <a:p>
            <a:pPr>
              <a:buFont typeface="Arial" pitchFamily="34" charset="0"/>
              <a:buChar char="•"/>
            </a:pPr>
            <a:r>
              <a:rPr lang="en-US" sz="1700" dirty="0" smtClean="0"/>
              <a:t>VS-17 Panel</a:t>
            </a:r>
          </a:p>
          <a:p>
            <a:pPr>
              <a:buFont typeface="Arial" pitchFamily="34" charset="0"/>
              <a:buChar char="•"/>
            </a:pPr>
            <a:r>
              <a:rPr lang="en-US" sz="1700" dirty="0" smtClean="0"/>
              <a:t>7.62, 100rds</a:t>
            </a:r>
          </a:p>
          <a:p>
            <a:pPr>
              <a:buFont typeface="Arial" pitchFamily="34" charset="0"/>
              <a:buChar char="•"/>
            </a:pPr>
            <a:r>
              <a:rPr lang="en-US" sz="1700" dirty="0" smtClean="0"/>
              <a:t>EPW kit</a:t>
            </a:r>
          </a:p>
          <a:p>
            <a:endParaRPr lang="en-US" dirty="0" smtClean="0"/>
          </a:p>
          <a:p>
            <a:pPr>
              <a:buFont typeface="Arial" pitchFamily="34" charset="0"/>
              <a:buChar char="•"/>
            </a:pPr>
            <a:endParaRPr lang="en-US" dirty="0"/>
          </a:p>
        </p:txBody>
      </p:sp>
      <p:sp>
        <p:nvSpPr>
          <p:cNvPr id="7" name="TextBox 6"/>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2053" name="Picture 5" descr="D:\Re-Redo\SL (2).JPG"/>
          <p:cNvPicPr>
            <a:picLocks noChangeAspect="1" noChangeArrowheads="1"/>
          </p:cNvPicPr>
          <p:nvPr/>
        </p:nvPicPr>
        <p:blipFill>
          <a:blip r:embed="rId2" cstate="print"/>
          <a:srcRect/>
          <a:stretch>
            <a:fillRect/>
          </a:stretch>
        </p:blipFill>
        <p:spPr bwMode="auto">
          <a:xfrm>
            <a:off x="5448300" y="1524000"/>
            <a:ext cx="3429000" cy="4572000"/>
          </a:xfrm>
          <a:prstGeom prst="rect">
            <a:avLst/>
          </a:prstGeom>
          <a:noFill/>
        </p:spPr>
      </p:pic>
      <p:pic>
        <p:nvPicPr>
          <p:cNvPr id="2054" name="Picture 6" descr="D:\Re-Redo\SL (1).JPG"/>
          <p:cNvPicPr>
            <a:picLocks noChangeAspect="1" noChangeArrowheads="1"/>
          </p:cNvPicPr>
          <p:nvPr/>
        </p:nvPicPr>
        <p:blipFill>
          <a:blip r:embed="rId3" cstate="print"/>
          <a:srcRect/>
          <a:stretch>
            <a:fillRect/>
          </a:stretch>
        </p:blipFill>
        <p:spPr bwMode="auto">
          <a:xfrm>
            <a:off x="2400300" y="1524000"/>
            <a:ext cx="3448050" cy="4597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4572000" cy="749300"/>
          </a:xfrm>
        </p:spPr>
        <p:txBody>
          <a:bodyPr>
            <a:normAutofit/>
          </a:bodyPr>
          <a:lstStyle/>
          <a:p>
            <a:r>
              <a:rPr lang="en-US" sz="4000" dirty="0" smtClean="0"/>
              <a:t>Team Leader  </a:t>
            </a:r>
            <a:r>
              <a:rPr lang="en-US" sz="4000" u="sng" dirty="0" smtClean="0"/>
              <a:t>97Lbs</a:t>
            </a:r>
            <a:endParaRPr lang="en-US" sz="4000" u="sng" dirty="0"/>
          </a:p>
        </p:txBody>
      </p:sp>
      <p:sp>
        <p:nvSpPr>
          <p:cNvPr id="4" name="Text Placeholder 3"/>
          <p:cNvSpPr>
            <a:spLocks noGrp="1"/>
          </p:cNvSpPr>
          <p:nvPr>
            <p:ph type="body" sz="half" idx="2"/>
          </p:nvPr>
        </p:nvSpPr>
        <p:spPr>
          <a:xfrm>
            <a:off x="228600" y="990600"/>
            <a:ext cx="3008313" cy="1841500"/>
          </a:xfrm>
        </p:spPr>
        <p:txBody>
          <a:bodyPr>
            <a:normAutofit fontScale="92500" lnSpcReduction="10000"/>
          </a:bodyPr>
          <a:lstStyle/>
          <a:p>
            <a:pPr>
              <a:buFont typeface="Arial" pitchFamily="34" charset="0"/>
              <a:buChar char="•"/>
            </a:pPr>
            <a:r>
              <a:rPr lang="en-US" sz="1600" dirty="0"/>
              <a:t> </a:t>
            </a:r>
            <a:r>
              <a:rPr lang="en-US" sz="1600" dirty="0" smtClean="0"/>
              <a:t>M4 (7x30rd Magazines) </a:t>
            </a:r>
          </a:p>
          <a:p>
            <a:pPr>
              <a:buFont typeface="Arial" pitchFamily="34" charset="0"/>
              <a:buChar char="•"/>
            </a:pPr>
            <a:r>
              <a:rPr lang="en-US" sz="1600" dirty="0"/>
              <a:t> </a:t>
            </a:r>
            <a:r>
              <a:rPr lang="en-US" sz="1600" dirty="0" smtClean="0"/>
              <a:t>PRC-152 (batteries x3)</a:t>
            </a:r>
          </a:p>
          <a:p>
            <a:pPr>
              <a:buFont typeface="Arial" pitchFamily="34" charset="0"/>
              <a:buChar char="•"/>
            </a:pPr>
            <a:r>
              <a:rPr lang="en-US" sz="1600" dirty="0"/>
              <a:t> </a:t>
            </a:r>
            <a:r>
              <a:rPr lang="en-US" sz="1600" dirty="0" smtClean="0"/>
              <a:t>PVS-14</a:t>
            </a:r>
          </a:p>
          <a:p>
            <a:pPr>
              <a:buFont typeface="Arial" pitchFamily="34" charset="0"/>
              <a:buChar char="•"/>
            </a:pPr>
            <a:r>
              <a:rPr lang="en-US" sz="1600" dirty="0"/>
              <a:t> </a:t>
            </a:r>
            <a:r>
              <a:rPr lang="en-US" sz="1600" dirty="0" smtClean="0"/>
              <a:t>M67 Frag Grenade</a:t>
            </a:r>
          </a:p>
          <a:p>
            <a:pPr>
              <a:buFont typeface="Arial" pitchFamily="34" charset="0"/>
              <a:buChar char="•"/>
            </a:pPr>
            <a:r>
              <a:rPr lang="en-US" sz="1600" dirty="0"/>
              <a:t> </a:t>
            </a:r>
            <a:r>
              <a:rPr lang="en-US" sz="1600" dirty="0" smtClean="0"/>
              <a:t>Smoke Grenade</a:t>
            </a:r>
          </a:p>
          <a:p>
            <a:pPr>
              <a:buFont typeface="Arial" pitchFamily="34" charset="0"/>
              <a:buChar char="•"/>
            </a:pPr>
            <a:r>
              <a:rPr lang="en-US" sz="1600" dirty="0"/>
              <a:t> </a:t>
            </a:r>
            <a:r>
              <a:rPr lang="en-US" sz="1600" dirty="0" smtClean="0"/>
              <a:t>Thor</a:t>
            </a:r>
          </a:p>
          <a:p>
            <a:pPr>
              <a:buFont typeface="Arial" pitchFamily="34" charset="0"/>
              <a:buChar char="•"/>
            </a:pPr>
            <a:r>
              <a:rPr lang="en-US" sz="1600" dirty="0" smtClean="0"/>
              <a:t>GPS</a:t>
            </a:r>
          </a:p>
          <a:p>
            <a:pPr>
              <a:buFont typeface="Arial" pitchFamily="34" charset="0"/>
              <a:buChar char="•"/>
            </a:pPr>
            <a:endParaRPr lang="en-US" dirty="0" smtClean="0"/>
          </a:p>
          <a:p>
            <a:pPr>
              <a:buFont typeface="Arial" pitchFamily="34" charset="0"/>
              <a:buChar char="•"/>
            </a:pPr>
            <a:endParaRPr lang="en-US" dirty="0"/>
          </a:p>
        </p:txBody>
      </p:sp>
      <p:sp>
        <p:nvSpPr>
          <p:cNvPr id="7" name="TextBox 6"/>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5" name="Picture 4" descr="D:\Re-Redo\TL (2).JPG"/>
          <p:cNvPicPr>
            <a:picLocks noChangeAspect="1" noChangeArrowheads="1"/>
          </p:cNvPicPr>
          <p:nvPr/>
        </p:nvPicPr>
        <p:blipFill>
          <a:blip r:embed="rId2" cstate="print"/>
          <a:srcRect/>
          <a:stretch>
            <a:fillRect/>
          </a:stretch>
        </p:blipFill>
        <p:spPr bwMode="auto">
          <a:xfrm>
            <a:off x="5678487" y="1447800"/>
            <a:ext cx="3236913" cy="4315884"/>
          </a:xfrm>
          <a:prstGeom prst="rect">
            <a:avLst/>
          </a:prstGeom>
          <a:noFill/>
        </p:spPr>
      </p:pic>
      <p:pic>
        <p:nvPicPr>
          <p:cNvPr id="6" name="Picture 3" descr="D:\Re-Redo\TL (1).JPG"/>
          <p:cNvPicPr>
            <a:picLocks noChangeAspect="1" noChangeArrowheads="1"/>
          </p:cNvPicPr>
          <p:nvPr/>
        </p:nvPicPr>
        <p:blipFill>
          <a:blip r:embed="rId3" cstate="print"/>
          <a:srcRect/>
          <a:stretch>
            <a:fillRect/>
          </a:stretch>
        </p:blipFill>
        <p:spPr bwMode="auto">
          <a:xfrm>
            <a:off x="2438400" y="1447800"/>
            <a:ext cx="3257550" cy="4343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0"/>
            <a:ext cx="4267200" cy="749300"/>
          </a:xfrm>
        </p:spPr>
        <p:txBody>
          <a:bodyPr>
            <a:noAutofit/>
          </a:bodyPr>
          <a:lstStyle/>
          <a:p>
            <a:r>
              <a:rPr lang="en-US" sz="4000" dirty="0" smtClean="0"/>
              <a:t>Grenadier </a:t>
            </a:r>
            <a:r>
              <a:rPr lang="en-US" sz="4000" u="sng" dirty="0" smtClean="0"/>
              <a:t>105Lbs</a:t>
            </a:r>
            <a:endParaRPr lang="en-US" sz="4000" u="sng" dirty="0"/>
          </a:p>
        </p:txBody>
      </p:sp>
      <p:sp>
        <p:nvSpPr>
          <p:cNvPr id="4" name="Text Placeholder 3"/>
          <p:cNvSpPr>
            <a:spLocks noGrp="1"/>
          </p:cNvSpPr>
          <p:nvPr>
            <p:ph type="body" sz="half" idx="2"/>
          </p:nvPr>
        </p:nvSpPr>
        <p:spPr>
          <a:xfrm>
            <a:off x="228600" y="990600"/>
            <a:ext cx="3008313" cy="1841500"/>
          </a:xfrm>
        </p:spPr>
        <p:txBody>
          <a:bodyPr>
            <a:normAutofit fontScale="85000" lnSpcReduction="20000"/>
          </a:bodyPr>
          <a:lstStyle/>
          <a:p>
            <a:pPr>
              <a:buFont typeface="Arial" pitchFamily="34" charset="0"/>
              <a:buChar char="•"/>
            </a:pPr>
            <a:r>
              <a:rPr lang="en-US" dirty="0"/>
              <a:t> </a:t>
            </a:r>
            <a:r>
              <a:rPr lang="en-US" sz="1600" dirty="0" smtClean="0"/>
              <a:t>M4 (7x30rd Magazines) </a:t>
            </a:r>
          </a:p>
          <a:p>
            <a:pPr>
              <a:buFont typeface="Arial" pitchFamily="34" charset="0"/>
              <a:buChar char="•"/>
            </a:pPr>
            <a:r>
              <a:rPr lang="en-US" sz="1600" dirty="0"/>
              <a:t> </a:t>
            </a:r>
            <a:r>
              <a:rPr lang="en-US" sz="1600" dirty="0" smtClean="0"/>
              <a:t>M 320 Grenade Launcher</a:t>
            </a:r>
          </a:p>
          <a:p>
            <a:pPr>
              <a:buFont typeface="Arial" pitchFamily="34" charset="0"/>
              <a:buChar char="•"/>
            </a:pPr>
            <a:r>
              <a:rPr lang="en-US" sz="1600" dirty="0"/>
              <a:t> </a:t>
            </a:r>
            <a:r>
              <a:rPr lang="en-US" sz="1600" dirty="0" smtClean="0"/>
              <a:t>PVS-14</a:t>
            </a:r>
          </a:p>
          <a:p>
            <a:pPr>
              <a:buFont typeface="Arial" pitchFamily="34" charset="0"/>
              <a:buChar char="•"/>
            </a:pPr>
            <a:r>
              <a:rPr lang="en-US" sz="1600" dirty="0"/>
              <a:t> </a:t>
            </a:r>
            <a:r>
              <a:rPr lang="en-US" sz="1600" dirty="0" smtClean="0"/>
              <a:t>M67 Frag Grenade</a:t>
            </a:r>
          </a:p>
          <a:p>
            <a:pPr>
              <a:buFont typeface="Arial" pitchFamily="34" charset="0"/>
              <a:buChar char="•"/>
            </a:pPr>
            <a:r>
              <a:rPr lang="en-US" sz="1600" dirty="0"/>
              <a:t> </a:t>
            </a:r>
            <a:r>
              <a:rPr lang="en-US" sz="1600" dirty="0" smtClean="0"/>
              <a:t>Smoke Grenade</a:t>
            </a:r>
          </a:p>
          <a:p>
            <a:pPr>
              <a:buFont typeface="Arial" pitchFamily="34" charset="0"/>
              <a:buChar char="•"/>
            </a:pPr>
            <a:r>
              <a:rPr lang="en-US" sz="1600" dirty="0"/>
              <a:t> </a:t>
            </a:r>
            <a:r>
              <a:rPr lang="en-US" sz="1600" dirty="0" smtClean="0"/>
              <a:t>Goldie</a:t>
            </a:r>
          </a:p>
          <a:p>
            <a:pPr>
              <a:buFont typeface="Arial" pitchFamily="34" charset="0"/>
              <a:buChar char="•"/>
            </a:pPr>
            <a:r>
              <a:rPr lang="en-US" sz="1600" dirty="0" smtClean="0"/>
              <a:t> 40mm, white star cluster x2</a:t>
            </a:r>
          </a:p>
          <a:p>
            <a:pPr>
              <a:buFont typeface="Arial" pitchFamily="34" charset="0"/>
              <a:buChar char="•"/>
            </a:pPr>
            <a:r>
              <a:rPr lang="en-US" sz="1600" dirty="0" smtClean="0"/>
              <a:t> 40mm, HEDP x 10</a:t>
            </a:r>
          </a:p>
          <a:p>
            <a:pPr>
              <a:buFont typeface="Arial" pitchFamily="34" charset="0"/>
              <a:buChar char="•"/>
            </a:pPr>
            <a:endParaRPr lang="en-US" dirty="0" smtClean="0"/>
          </a:p>
          <a:p>
            <a:pPr>
              <a:buFont typeface="Arial" pitchFamily="34" charset="0"/>
              <a:buChar char="•"/>
            </a:pPr>
            <a:endParaRPr lang="en-US" dirty="0"/>
          </a:p>
        </p:txBody>
      </p:sp>
      <p:sp>
        <p:nvSpPr>
          <p:cNvPr id="7" name="TextBox 6"/>
          <p:cNvSpPr txBox="1"/>
          <p:nvPr/>
        </p:nvSpPr>
        <p:spPr>
          <a:xfrm>
            <a:off x="228600" y="3048000"/>
            <a:ext cx="3048000" cy="4308872"/>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pPr>
              <a:buFont typeface="Arial" pitchFamily="34" charset="0"/>
              <a:buChar char="•"/>
            </a:pPr>
            <a:r>
              <a:rPr lang="en-US" sz="1600" dirty="0" smtClean="0"/>
              <a:t>5590 x 2</a:t>
            </a:r>
          </a:p>
          <a:p>
            <a:pPr>
              <a:buFont typeface="Arial" pitchFamily="34" charset="0"/>
              <a:buChar char="•"/>
            </a:pPr>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3075" name="Picture 3" descr="D:\Re-Redo\G with Goldie (1).JPG"/>
          <p:cNvPicPr>
            <a:picLocks noChangeAspect="1" noChangeArrowheads="1"/>
          </p:cNvPicPr>
          <p:nvPr/>
        </p:nvPicPr>
        <p:blipFill>
          <a:blip r:embed="rId2" cstate="print"/>
          <a:srcRect/>
          <a:stretch>
            <a:fillRect/>
          </a:stretch>
        </p:blipFill>
        <p:spPr bwMode="auto">
          <a:xfrm>
            <a:off x="2514600" y="1447800"/>
            <a:ext cx="3130153" cy="4173538"/>
          </a:xfrm>
          <a:prstGeom prst="rect">
            <a:avLst/>
          </a:prstGeom>
          <a:noFill/>
        </p:spPr>
      </p:pic>
      <p:pic>
        <p:nvPicPr>
          <p:cNvPr id="3074" name="Picture 2" descr="D:\Re-Redo\G with Goldie (2).JPG"/>
          <p:cNvPicPr>
            <a:picLocks noChangeAspect="1" noChangeArrowheads="1"/>
          </p:cNvPicPr>
          <p:nvPr/>
        </p:nvPicPr>
        <p:blipFill>
          <a:blip r:embed="rId3" cstate="print"/>
          <a:srcRect/>
          <a:stretch>
            <a:fillRect/>
          </a:stretch>
        </p:blipFill>
        <p:spPr bwMode="auto">
          <a:xfrm>
            <a:off x="5638800" y="1447800"/>
            <a:ext cx="3143250" cy="4191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620000" cy="749300"/>
          </a:xfrm>
        </p:spPr>
        <p:txBody>
          <a:bodyPr>
            <a:noAutofit/>
          </a:bodyPr>
          <a:lstStyle/>
          <a:p>
            <a:r>
              <a:rPr lang="en-US" sz="4000" dirty="0" smtClean="0"/>
              <a:t>Automatic Rifleman  </a:t>
            </a:r>
            <a:r>
              <a:rPr lang="en-US" sz="4000" u="sng" dirty="0" smtClean="0"/>
              <a:t>118Lbs</a:t>
            </a:r>
            <a:endParaRPr lang="en-US" sz="4000" u="sng" dirty="0"/>
          </a:p>
        </p:txBody>
      </p:sp>
      <p:sp>
        <p:nvSpPr>
          <p:cNvPr id="4" name="Text Placeholder 3"/>
          <p:cNvSpPr>
            <a:spLocks noGrp="1"/>
          </p:cNvSpPr>
          <p:nvPr>
            <p:ph type="body" sz="half" idx="2"/>
          </p:nvPr>
        </p:nvSpPr>
        <p:spPr>
          <a:xfrm>
            <a:off x="228600" y="990600"/>
            <a:ext cx="3008313" cy="1841500"/>
          </a:xfrm>
        </p:spPr>
        <p:txBody>
          <a:bodyPr/>
          <a:lstStyle/>
          <a:p>
            <a:pPr>
              <a:buFont typeface="Arial" pitchFamily="34" charset="0"/>
              <a:buChar char="•"/>
            </a:pPr>
            <a:r>
              <a:rPr lang="en-US" dirty="0"/>
              <a:t> </a:t>
            </a:r>
            <a:r>
              <a:rPr lang="en-US" sz="1600" dirty="0" smtClean="0"/>
              <a:t>M249 (800 rounds)</a:t>
            </a:r>
          </a:p>
          <a:p>
            <a:pPr>
              <a:buFont typeface="Arial" pitchFamily="34" charset="0"/>
              <a:buChar char="•"/>
            </a:pPr>
            <a:r>
              <a:rPr lang="en-US" sz="1600" dirty="0"/>
              <a:t> </a:t>
            </a:r>
            <a:r>
              <a:rPr lang="en-US" sz="1600" dirty="0" smtClean="0"/>
              <a:t>PVS-14</a:t>
            </a:r>
          </a:p>
          <a:p>
            <a:pPr>
              <a:buFont typeface="Arial" pitchFamily="34" charset="0"/>
              <a:buChar char="•"/>
            </a:pPr>
            <a:r>
              <a:rPr lang="en-US" sz="1600" dirty="0"/>
              <a:t> </a:t>
            </a:r>
            <a:r>
              <a:rPr lang="en-US" sz="1600" dirty="0" smtClean="0"/>
              <a:t>M67 Frag Grenade</a:t>
            </a:r>
          </a:p>
          <a:p>
            <a:pPr>
              <a:buFont typeface="Arial" pitchFamily="34" charset="0"/>
              <a:buChar char="•"/>
            </a:pPr>
            <a:r>
              <a:rPr lang="en-US" sz="1600" dirty="0"/>
              <a:t> </a:t>
            </a:r>
            <a:r>
              <a:rPr lang="en-US" sz="1600" dirty="0" smtClean="0"/>
              <a:t>Star Cluster</a:t>
            </a:r>
          </a:p>
          <a:p>
            <a:pPr>
              <a:buFont typeface="Arial" pitchFamily="34" charset="0"/>
              <a:buChar char="•"/>
            </a:pPr>
            <a:r>
              <a:rPr lang="en-US" sz="1600" dirty="0"/>
              <a:t> </a:t>
            </a:r>
            <a:r>
              <a:rPr lang="en-US" sz="1600" dirty="0" smtClean="0"/>
              <a:t>Combat Lifesaver Bag</a:t>
            </a:r>
          </a:p>
          <a:p>
            <a:pPr>
              <a:buFont typeface="Arial" pitchFamily="34" charset="0"/>
              <a:buChar char="•"/>
            </a:pPr>
            <a:endParaRPr lang="en-US" dirty="0" smtClean="0"/>
          </a:p>
          <a:p>
            <a:pPr>
              <a:buFont typeface="Arial" pitchFamily="34" charset="0"/>
              <a:buChar char="•"/>
            </a:pPr>
            <a:endParaRPr lang="en-US" dirty="0"/>
          </a:p>
        </p:txBody>
      </p:sp>
      <p:sp>
        <p:nvSpPr>
          <p:cNvPr id="7" name="TextBox 6"/>
          <p:cNvSpPr txBox="1"/>
          <p:nvPr/>
        </p:nvSpPr>
        <p:spPr>
          <a:xfrm>
            <a:off x="228600" y="3048000"/>
            <a:ext cx="3048000" cy="4062651"/>
          </a:xfrm>
          <a:prstGeom prst="rect">
            <a:avLst/>
          </a:prstGeom>
          <a:noFill/>
        </p:spPr>
        <p:txBody>
          <a:bodyPr wrap="square" rtlCol="0">
            <a:spAutoFit/>
          </a:bodyPr>
          <a:lstStyle/>
          <a:p>
            <a:pPr>
              <a:buFont typeface="Arial" pitchFamily="34" charset="0"/>
              <a:buChar char="•"/>
            </a:pPr>
            <a:r>
              <a:rPr lang="en-US" dirty="0" smtClean="0"/>
              <a:t> </a:t>
            </a:r>
            <a:r>
              <a:rPr lang="en-US" sz="1600" dirty="0" smtClean="0"/>
              <a:t>Plate Carrier w/ Plates</a:t>
            </a:r>
          </a:p>
          <a:p>
            <a:pPr>
              <a:buFont typeface="Arial" pitchFamily="34" charset="0"/>
              <a:buChar char="•"/>
            </a:pPr>
            <a:r>
              <a:rPr lang="en-US" sz="1600" dirty="0"/>
              <a:t> </a:t>
            </a:r>
            <a:r>
              <a:rPr lang="en-US" sz="1600" dirty="0" smtClean="0"/>
              <a:t>ACH</a:t>
            </a:r>
          </a:p>
          <a:p>
            <a:pPr>
              <a:buFont typeface="Arial" pitchFamily="34" charset="0"/>
              <a:buChar char="•"/>
            </a:pPr>
            <a:r>
              <a:rPr lang="en-US" sz="1600" dirty="0" smtClean="0"/>
              <a:t>Eye Protection</a:t>
            </a:r>
          </a:p>
          <a:p>
            <a:pPr>
              <a:buFont typeface="Arial" pitchFamily="34" charset="0"/>
              <a:buChar char="•"/>
            </a:pPr>
            <a:r>
              <a:rPr lang="en-US" sz="1600" dirty="0"/>
              <a:t> </a:t>
            </a:r>
            <a:r>
              <a:rPr lang="en-US" sz="1600" dirty="0" smtClean="0"/>
              <a:t>Gloves</a:t>
            </a:r>
          </a:p>
          <a:p>
            <a:pPr>
              <a:buFont typeface="Arial" pitchFamily="34" charset="0"/>
              <a:buChar char="•"/>
            </a:pPr>
            <a:r>
              <a:rPr lang="en-US" sz="1600" dirty="0" smtClean="0"/>
              <a:t> Medium Ruck</a:t>
            </a:r>
          </a:p>
          <a:p>
            <a:pPr>
              <a:buFont typeface="Arial" pitchFamily="34" charset="0"/>
              <a:buChar char="•"/>
            </a:pPr>
            <a:r>
              <a:rPr lang="en-US" sz="1600" dirty="0" smtClean="0"/>
              <a:t> Knee Pads</a:t>
            </a:r>
          </a:p>
          <a:p>
            <a:pPr>
              <a:buFont typeface="Arial" pitchFamily="34" charset="0"/>
              <a:buChar char="•"/>
            </a:pPr>
            <a:r>
              <a:rPr lang="en-US" sz="1600" dirty="0"/>
              <a:t> </a:t>
            </a:r>
            <a:r>
              <a:rPr lang="en-US" sz="1600" dirty="0" smtClean="0"/>
              <a:t>Poncho</a:t>
            </a:r>
          </a:p>
          <a:p>
            <a:pPr>
              <a:buFont typeface="Arial" pitchFamily="34" charset="0"/>
              <a:buChar char="•"/>
            </a:pPr>
            <a:r>
              <a:rPr lang="en-US" sz="1600" dirty="0"/>
              <a:t> </a:t>
            </a:r>
            <a:r>
              <a:rPr lang="en-US" sz="1600" dirty="0" smtClean="0"/>
              <a:t>Poncho Liner</a:t>
            </a:r>
          </a:p>
          <a:p>
            <a:pPr>
              <a:buFont typeface="Arial" pitchFamily="34" charset="0"/>
              <a:buChar char="•"/>
            </a:pPr>
            <a:r>
              <a:rPr lang="en-US" sz="1600" dirty="0"/>
              <a:t> </a:t>
            </a:r>
            <a:r>
              <a:rPr lang="en-US" sz="1600" dirty="0" smtClean="0"/>
              <a:t>Socks, 1 Pair</a:t>
            </a:r>
          </a:p>
          <a:p>
            <a:pPr>
              <a:buFont typeface="Arial" pitchFamily="34" charset="0"/>
              <a:buChar char="•"/>
            </a:pPr>
            <a:r>
              <a:rPr lang="en-US" sz="1600" dirty="0"/>
              <a:t> </a:t>
            </a:r>
            <a:r>
              <a:rPr lang="en-US" sz="1600" dirty="0" smtClean="0"/>
              <a:t>Water, 5 liters</a:t>
            </a:r>
          </a:p>
          <a:p>
            <a:pPr>
              <a:buFont typeface="Arial" pitchFamily="34" charset="0"/>
              <a:buChar char="•"/>
            </a:pPr>
            <a:r>
              <a:rPr lang="en-US" sz="1600" dirty="0"/>
              <a:t> </a:t>
            </a:r>
            <a:r>
              <a:rPr lang="en-US" sz="1600" dirty="0" smtClean="0"/>
              <a:t>MREs, 6 field stripped</a:t>
            </a:r>
          </a:p>
          <a:p>
            <a:pPr>
              <a:buFont typeface="Arial" pitchFamily="34" charset="0"/>
              <a:buChar char="•"/>
            </a:pPr>
            <a:r>
              <a:rPr lang="en-US" sz="1600" dirty="0" smtClean="0"/>
              <a:t>Weapons Cleaning Kit</a:t>
            </a:r>
          </a:p>
          <a:p>
            <a:pPr>
              <a:buFont typeface="Arial" pitchFamily="34" charset="0"/>
              <a:buChar char="•"/>
            </a:pPr>
            <a:r>
              <a:rPr lang="en-US" sz="1600" dirty="0" smtClean="0"/>
              <a:t>Hygiene Kit</a:t>
            </a:r>
          </a:p>
          <a:p>
            <a:endParaRPr lang="en-US" sz="1600" dirty="0" smtClean="0"/>
          </a:p>
          <a:p>
            <a:pPr>
              <a:buFont typeface="Arial" pitchFamily="34" charset="0"/>
              <a:buChar char="•"/>
            </a:pPr>
            <a:endParaRPr lang="en-US" sz="1600" dirty="0" smtClean="0"/>
          </a:p>
          <a:p>
            <a:pPr>
              <a:buFont typeface="Arial" pitchFamily="34" charset="0"/>
              <a:buChar char="•"/>
            </a:pPr>
            <a:endParaRPr lang="en-US" sz="1600" dirty="0" smtClean="0"/>
          </a:p>
        </p:txBody>
      </p:sp>
      <p:pic>
        <p:nvPicPr>
          <p:cNvPr id="5" name="Picture 4" descr="D:\IMG_1474.jpg"/>
          <p:cNvPicPr>
            <a:picLocks noChangeAspect="1" noChangeArrowheads="1"/>
          </p:cNvPicPr>
          <p:nvPr/>
        </p:nvPicPr>
        <p:blipFill>
          <a:blip r:embed="rId2" cstate="print"/>
          <a:srcRect/>
          <a:stretch>
            <a:fillRect/>
          </a:stretch>
        </p:blipFill>
        <p:spPr bwMode="auto">
          <a:xfrm>
            <a:off x="5562600" y="1752600"/>
            <a:ext cx="2895600" cy="40640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Unclassifi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5B564F1B6556F4EBD299B2A0E29BCD8" ma:contentTypeVersion="0" ma:contentTypeDescription="Create a new document." ma:contentTypeScope="" ma:versionID="bef239278fa7067c2dcebfa180aa681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DA04A4E-3FB3-48AF-911B-1A85315069FC}">
  <ds:schemaRefs>
    <ds:schemaRef ds:uri="http://schemas.microsoft.com/sharepoint/v3/contenttype/forms"/>
  </ds:schemaRefs>
</ds:datastoreItem>
</file>

<file path=customXml/itemProps2.xml><?xml version="1.0" encoding="utf-8"?>
<ds:datastoreItem xmlns:ds="http://schemas.openxmlformats.org/officeDocument/2006/customXml" ds:itemID="{09BFEC1E-4C93-4E0E-9D29-29042E3B0B3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02B745A8-D372-4BF0-B47B-240287B65F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7376</TotalTime>
  <Words>1758</Words>
  <Application>Microsoft Office PowerPoint</Application>
  <PresentationFormat>On-screen Show (4:3)</PresentationFormat>
  <Paragraphs>407</Paragraphs>
  <Slides>26</Slides>
  <Notes>0</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26</vt:i4>
      </vt:variant>
    </vt:vector>
  </HeadingPairs>
  <TitlesOfParts>
    <vt:vector size="30" baseType="lpstr">
      <vt:lpstr>Unclassified</vt:lpstr>
      <vt:lpstr>Blank</vt:lpstr>
      <vt:lpstr>CorelDRAW!</vt:lpstr>
      <vt:lpstr>Photo Editor Photo</vt:lpstr>
      <vt:lpstr>Slide 1</vt:lpstr>
      <vt:lpstr>Slide 2</vt:lpstr>
      <vt:lpstr>Slide 3</vt:lpstr>
      <vt:lpstr>Platoon Leader  96Lbs</vt:lpstr>
      <vt:lpstr>Platoon Sergeant 98Lbs</vt:lpstr>
      <vt:lpstr>Squad Leader  100Lbs</vt:lpstr>
      <vt:lpstr>Team Leader  97Lbs</vt:lpstr>
      <vt:lpstr>Grenadier 105Lbs</vt:lpstr>
      <vt:lpstr>Automatic Rifleman  118Lbs</vt:lpstr>
      <vt:lpstr>Rifleman/SDM  111Lbs</vt:lpstr>
      <vt:lpstr>Machine Gunner 103Lbs</vt:lpstr>
      <vt:lpstr>Assistant Gunner 116Lbs</vt:lpstr>
      <vt:lpstr>Radio Telephone Operator 119Lbs</vt:lpstr>
      <vt:lpstr>      Forward Observer  96Lbs</vt:lpstr>
      <vt:lpstr>Anti-Tank/M3 Gunner  102Lbs</vt:lpstr>
      <vt:lpstr>Medic 115Lbs</vt:lpstr>
      <vt:lpstr>60mm Gunner 115Lbs</vt:lpstr>
      <vt:lpstr>60mm Assistant Gunner 105Lbs</vt:lpstr>
      <vt:lpstr>Wolf Hound Operator 112Lbs</vt:lpstr>
      <vt:lpstr>LLVI Team Member 151Lbs</vt:lpstr>
      <vt:lpstr>Weight Variation from OEF III to OEF XIII</vt:lpstr>
      <vt:lpstr>Platoon Headquarters</vt:lpstr>
      <vt:lpstr>Rifle Squad with MG</vt:lpstr>
      <vt:lpstr>Anti-Tank, 60mm Mortar &amp; WolfHound</vt:lpstr>
      <vt:lpstr>Conclusion</vt:lpstr>
      <vt:lpstr>Online resources</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Brigade Leadership Conference</dc:title>
  <dc:creator>david.roller</dc:creator>
  <cp:lastModifiedBy>douglas.j.mayzel</cp:lastModifiedBy>
  <cp:revision>901</cp:revision>
  <dcterms:created xsi:type="dcterms:W3CDTF">2010-11-05T15:03:35Z</dcterms:created>
  <dcterms:modified xsi:type="dcterms:W3CDTF">2012-07-24T05:12:10Z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0x01010055B564F1B6556F4EBD299B2A0E29BCD8</vt:lpwstr>
  </property>
  <property fmtid="{D5CDD505-2E9C-101B-9397-08002B2CF9AE}" pid="3" name="NXPowerLiteLastOptimized">
    <vt:lpwstr>1068394</vt:lpwstr>
  </property>
  <property fmtid="{D5CDD505-2E9C-101B-9397-08002B2CF9AE}" pid="4" name="NXPowerLiteVersion">
    <vt:lpwstr>D3.7.2</vt:lpwstr>
  </property>
</Properties>
</file>